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4" r:id="rId1"/>
  </p:sldMasterIdLst>
  <p:notesMasterIdLst>
    <p:notesMasterId r:id="rId29"/>
  </p:notesMasterIdLst>
  <p:sldIdLst>
    <p:sldId id="257" r:id="rId2"/>
    <p:sldId id="285" r:id="rId3"/>
    <p:sldId id="258" r:id="rId4"/>
    <p:sldId id="271" r:id="rId5"/>
    <p:sldId id="280" r:id="rId6"/>
    <p:sldId id="282" r:id="rId7"/>
    <p:sldId id="277" r:id="rId8"/>
    <p:sldId id="278" r:id="rId9"/>
    <p:sldId id="273" r:id="rId10"/>
    <p:sldId id="281" r:id="rId11"/>
    <p:sldId id="279" r:id="rId12"/>
    <p:sldId id="259" r:id="rId13"/>
    <p:sldId id="262" r:id="rId14"/>
    <p:sldId id="263" r:id="rId15"/>
    <p:sldId id="269" r:id="rId16"/>
    <p:sldId id="293" r:id="rId17"/>
    <p:sldId id="294" r:id="rId18"/>
    <p:sldId id="295" r:id="rId19"/>
    <p:sldId id="297" r:id="rId20"/>
    <p:sldId id="298" r:id="rId21"/>
    <p:sldId id="300" r:id="rId22"/>
    <p:sldId id="296" r:id="rId23"/>
    <p:sldId id="299" r:id="rId24"/>
    <p:sldId id="301" r:id="rId25"/>
    <p:sldId id="265" r:id="rId26"/>
    <p:sldId id="283" r:id="rId27"/>
    <p:sldId id="26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8322A-B996-4E92-B1BC-9D4B5BA20CDD}" v="11" dt="2022-10-28T18:25:11.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4" autoAdjust="0"/>
    <p:restoredTop sz="94660"/>
  </p:normalViewPr>
  <p:slideViewPr>
    <p:cSldViewPr snapToGrid="0">
      <p:cViewPr varScale="1">
        <p:scale>
          <a:sx n="88" d="100"/>
          <a:sy n="88" d="100"/>
        </p:scale>
        <p:origin x="57"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Connolly" userId="eb8e5fc14f6c02d9" providerId="LiveId" clId="{3C48322A-B996-4E92-B1BC-9D4B5BA20CDD}"/>
    <pc:docChg chg="custSel delSld modSld modMainMaster">
      <pc:chgData name="Lynn Connolly" userId="eb8e5fc14f6c02d9" providerId="LiveId" clId="{3C48322A-B996-4E92-B1BC-9D4B5BA20CDD}" dt="2022-10-28T19:27:19.488" v="5802" actId="20577"/>
      <pc:docMkLst>
        <pc:docMk/>
      </pc:docMkLst>
      <pc:sldChg chg="modSp mod">
        <pc:chgData name="Lynn Connolly" userId="eb8e5fc14f6c02d9" providerId="LiveId" clId="{3C48322A-B996-4E92-B1BC-9D4B5BA20CDD}" dt="2022-10-28T16:16:28.325" v="3452" actId="6549"/>
        <pc:sldMkLst>
          <pc:docMk/>
          <pc:sldMk cId="4130334837" sldId="263"/>
        </pc:sldMkLst>
        <pc:spChg chg="mod">
          <ac:chgData name="Lynn Connolly" userId="eb8e5fc14f6c02d9" providerId="LiveId" clId="{3C48322A-B996-4E92-B1BC-9D4B5BA20CDD}" dt="2022-10-28T16:16:28.325" v="3452" actId="6549"/>
          <ac:spMkLst>
            <pc:docMk/>
            <pc:sldMk cId="4130334837" sldId="263"/>
            <ac:spMk id="3" creationId="{A4443C45-62F5-6AA6-F0AE-B2039D69E19C}"/>
          </ac:spMkLst>
        </pc:spChg>
      </pc:sldChg>
      <pc:sldChg chg="del">
        <pc:chgData name="Lynn Connolly" userId="eb8e5fc14f6c02d9" providerId="LiveId" clId="{3C48322A-B996-4E92-B1BC-9D4B5BA20CDD}" dt="2022-10-28T16:23:30.300" v="3453" actId="2696"/>
        <pc:sldMkLst>
          <pc:docMk/>
          <pc:sldMk cId="2743688109" sldId="264"/>
        </pc:sldMkLst>
      </pc:sldChg>
      <pc:sldChg chg="addSp delSp modSp mod">
        <pc:chgData name="Lynn Connolly" userId="eb8e5fc14f6c02d9" providerId="LiveId" clId="{3C48322A-B996-4E92-B1BC-9D4B5BA20CDD}" dt="2022-10-28T18:26:25.333" v="5613" actId="1037"/>
        <pc:sldMkLst>
          <pc:docMk/>
          <pc:sldMk cId="3304222297" sldId="265"/>
        </pc:sldMkLst>
        <pc:spChg chg="mod">
          <ac:chgData name="Lynn Connolly" userId="eb8e5fc14f6c02d9" providerId="LiveId" clId="{3C48322A-B996-4E92-B1BC-9D4B5BA20CDD}" dt="2022-10-28T18:26:15.824" v="5605" actId="14100"/>
          <ac:spMkLst>
            <pc:docMk/>
            <pc:sldMk cId="3304222297" sldId="265"/>
            <ac:spMk id="2" creationId="{6019F857-3613-4CFF-9177-F4D721E06F59}"/>
          </ac:spMkLst>
        </pc:spChg>
        <pc:spChg chg="del">
          <ac:chgData name="Lynn Connolly" userId="eb8e5fc14f6c02d9" providerId="LiveId" clId="{3C48322A-B996-4E92-B1BC-9D4B5BA20CDD}" dt="2022-10-28T18:25:11.634" v="5549" actId="931"/>
          <ac:spMkLst>
            <pc:docMk/>
            <pc:sldMk cId="3304222297" sldId="265"/>
            <ac:spMk id="3" creationId="{4FD1C858-5D65-E9B0-A808-B1B35DA54972}"/>
          </ac:spMkLst>
        </pc:spChg>
        <pc:picChg chg="add mod">
          <ac:chgData name="Lynn Connolly" userId="eb8e5fc14f6c02d9" providerId="LiveId" clId="{3C48322A-B996-4E92-B1BC-9D4B5BA20CDD}" dt="2022-10-28T18:26:25.333" v="5613" actId="1037"/>
          <ac:picMkLst>
            <pc:docMk/>
            <pc:sldMk cId="3304222297" sldId="265"/>
            <ac:picMk id="7" creationId="{F00EF663-2D01-5746-A180-CCEAE440619E}"/>
          </ac:picMkLst>
        </pc:picChg>
      </pc:sldChg>
      <pc:sldChg chg="addSp delSp modSp mod">
        <pc:chgData name="Lynn Connolly" userId="eb8e5fc14f6c02d9" providerId="LiveId" clId="{3C48322A-B996-4E92-B1BC-9D4B5BA20CDD}" dt="2022-10-28T15:49:41.054" v="3396" actId="1035"/>
        <pc:sldMkLst>
          <pc:docMk/>
          <pc:sldMk cId="4182818445" sldId="269"/>
        </pc:sldMkLst>
        <pc:spChg chg="mod">
          <ac:chgData name="Lynn Connolly" userId="eb8e5fc14f6c02d9" providerId="LiveId" clId="{3C48322A-B996-4E92-B1BC-9D4B5BA20CDD}" dt="2022-10-28T14:32:22.572" v="69" actId="1076"/>
          <ac:spMkLst>
            <pc:docMk/>
            <pc:sldMk cId="4182818445" sldId="269"/>
            <ac:spMk id="2" creationId="{CDB5C1E8-AB65-C68C-8641-619DD70E1371}"/>
          </ac:spMkLst>
        </pc:spChg>
        <pc:spChg chg="add del mod">
          <ac:chgData name="Lynn Connolly" userId="eb8e5fc14f6c02d9" providerId="LiveId" clId="{3C48322A-B996-4E92-B1BC-9D4B5BA20CDD}" dt="2022-10-28T13:27:12.552" v="1" actId="931"/>
          <ac:spMkLst>
            <pc:docMk/>
            <pc:sldMk cId="4182818445" sldId="269"/>
            <ac:spMk id="17" creationId="{3BEB294C-8936-7CE1-9516-2817B324E64F}"/>
          </ac:spMkLst>
        </pc:spChg>
        <pc:spChg chg="add mod">
          <ac:chgData name="Lynn Connolly" userId="eb8e5fc14f6c02d9" providerId="LiveId" clId="{3C48322A-B996-4E92-B1BC-9D4B5BA20CDD}" dt="2022-10-28T15:49:41.054" v="3396" actId="1035"/>
          <ac:spMkLst>
            <pc:docMk/>
            <pc:sldMk cId="4182818445" sldId="269"/>
            <ac:spMk id="24" creationId="{195EA472-EFCF-78FA-8DD8-412C92BB993B}"/>
          </ac:spMkLst>
        </pc:spChg>
        <pc:spChg chg="add mod">
          <ac:chgData name="Lynn Connolly" userId="eb8e5fc14f6c02d9" providerId="LiveId" clId="{3C48322A-B996-4E92-B1BC-9D4B5BA20CDD}" dt="2022-10-28T15:23:03.853" v="2396" actId="1038"/>
          <ac:spMkLst>
            <pc:docMk/>
            <pc:sldMk cId="4182818445" sldId="269"/>
            <ac:spMk id="25" creationId="{95B003C6-6E0E-9365-7A3E-4AE4A3D20BA1}"/>
          </ac:spMkLst>
        </pc:spChg>
        <pc:spChg chg="add mod">
          <ac:chgData name="Lynn Connolly" userId="eb8e5fc14f6c02d9" providerId="LiveId" clId="{3C48322A-B996-4E92-B1BC-9D4B5BA20CDD}" dt="2022-10-28T15:22:51.450" v="2346" actId="1038"/>
          <ac:spMkLst>
            <pc:docMk/>
            <pc:sldMk cId="4182818445" sldId="269"/>
            <ac:spMk id="26" creationId="{835296EE-0E21-5853-253C-76734B5B02B4}"/>
          </ac:spMkLst>
        </pc:spChg>
        <pc:spChg chg="add mod">
          <ac:chgData name="Lynn Connolly" userId="eb8e5fc14f6c02d9" providerId="LiveId" clId="{3C48322A-B996-4E92-B1BC-9D4B5BA20CDD}" dt="2022-10-28T15:22:47.996" v="2328" actId="1038"/>
          <ac:spMkLst>
            <pc:docMk/>
            <pc:sldMk cId="4182818445" sldId="269"/>
            <ac:spMk id="27" creationId="{CB6BB33D-F4B8-CEB9-84B4-3EDC1C5E1C0E}"/>
          </ac:spMkLst>
        </pc:spChg>
        <pc:spChg chg="add mod">
          <ac:chgData name="Lynn Connolly" userId="eb8e5fc14f6c02d9" providerId="LiveId" clId="{3C48322A-B996-4E92-B1BC-9D4B5BA20CDD}" dt="2022-10-28T15:22:40.964" v="2294" actId="1038"/>
          <ac:spMkLst>
            <pc:docMk/>
            <pc:sldMk cId="4182818445" sldId="269"/>
            <ac:spMk id="28" creationId="{2594FC33-53B0-A59F-B96F-17D9CF422D14}"/>
          </ac:spMkLst>
        </pc:spChg>
        <pc:picChg chg="del">
          <ac:chgData name="Lynn Connolly" userId="eb8e5fc14f6c02d9" providerId="LiveId" clId="{3C48322A-B996-4E92-B1BC-9D4B5BA20CDD}" dt="2022-10-28T13:26:58.089" v="0" actId="478"/>
          <ac:picMkLst>
            <pc:docMk/>
            <pc:sldMk cId="4182818445" sldId="269"/>
            <ac:picMk id="15" creationId="{EDCBD502-E0DD-7C97-BF77-BD359F1A338C}"/>
          </ac:picMkLst>
        </pc:picChg>
        <pc:picChg chg="add mod">
          <ac:chgData name="Lynn Connolly" userId="eb8e5fc14f6c02d9" providerId="LiveId" clId="{3C48322A-B996-4E92-B1BC-9D4B5BA20CDD}" dt="2022-10-28T15:22:55.873" v="2368" actId="1038"/>
          <ac:picMkLst>
            <pc:docMk/>
            <pc:sldMk cId="4182818445" sldId="269"/>
            <ac:picMk id="19" creationId="{CE58CC91-4561-2C1E-46DB-E10936D0B565}"/>
          </ac:picMkLst>
        </pc:picChg>
        <pc:picChg chg="add mod">
          <ac:chgData name="Lynn Connolly" userId="eb8e5fc14f6c02d9" providerId="LiveId" clId="{3C48322A-B996-4E92-B1BC-9D4B5BA20CDD}" dt="2022-10-28T15:22:43.969" v="2312" actId="1038"/>
          <ac:picMkLst>
            <pc:docMk/>
            <pc:sldMk cId="4182818445" sldId="269"/>
            <ac:picMk id="21" creationId="{18D9EEA4-A6B7-7C96-232A-C683BF6B2C17}"/>
          </ac:picMkLst>
        </pc:picChg>
        <pc:picChg chg="add mod">
          <ac:chgData name="Lynn Connolly" userId="eb8e5fc14f6c02d9" providerId="LiveId" clId="{3C48322A-B996-4E92-B1BC-9D4B5BA20CDD}" dt="2022-10-28T15:22:03.751" v="2178" actId="1038"/>
          <ac:picMkLst>
            <pc:docMk/>
            <pc:sldMk cId="4182818445" sldId="269"/>
            <ac:picMk id="23" creationId="{C24E518A-CDBF-69C6-A254-BB08C2908A54}"/>
          </ac:picMkLst>
        </pc:picChg>
      </pc:sldChg>
      <pc:sldChg chg="modSp mod">
        <pc:chgData name="Lynn Connolly" userId="eb8e5fc14f6c02d9" providerId="LiveId" clId="{3C48322A-B996-4E92-B1BC-9D4B5BA20CDD}" dt="2022-10-28T16:26:27.546" v="3474" actId="1037"/>
        <pc:sldMkLst>
          <pc:docMk/>
          <pc:sldMk cId="2165191202" sldId="283"/>
        </pc:sldMkLst>
        <pc:spChg chg="mod">
          <ac:chgData name="Lynn Connolly" userId="eb8e5fc14f6c02d9" providerId="LiveId" clId="{3C48322A-B996-4E92-B1BC-9D4B5BA20CDD}" dt="2022-10-28T16:26:27.546" v="3474" actId="1037"/>
          <ac:spMkLst>
            <pc:docMk/>
            <pc:sldMk cId="2165191202" sldId="283"/>
            <ac:spMk id="3" creationId="{73E60147-F1F7-D69F-8D1F-B1846E76C731}"/>
          </ac:spMkLst>
        </pc:spChg>
      </pc:sldChg>
      <pc:sldChg chg="modSp mod">
        <pc:chgData name="Lynn Connolly" userId="eb8e5fc14f6c02d9" providerId="LiveId" clId="{3C48322A-B996-4E92-B1BC-9D4B5BA20CDD}" dt="2022-10-28T15:46:28.860" v="3257" actId="20577"/>
        <pc:sldMkLst>
          <pc:docMk/>
          <pc:sldMk cId="2383719855" sldId="293"/>
        </pc:sldMkLst>
        <pc:spChg chg="mod">
          <ac:chgData name="Lynn Connolly" userId="eb8e5fc14f6c02d9" providerId="LiveId" clId="{3C48322A-B996-4E92-B1BC-9D4B5BA20CDD}" dt="2022-10-28T15:46:28.860" v="3257" actId="20577"/>
          <ac:spMkLst>
            <pc:docMk/>
            <pc:sldMk cId="2383719855" sldId="293"/>
            <ac:spMk id="4" creationId="{3C11F0C0-2DDE-72F0-C713-1FD7F32E6FFC}"/>
          </ac:spMkLst>
        </pc:spChg>
      </pc:sldChg>
      <pc:sldChg chg="modSp mod">
        <pc:chgData name="Lynn Connolly" userId="eb8e5fc14f6c02d9" providerId="LiveId" clId="{3C48322A-B996-4E92-B1BC-9D4B5BA20CDD}" dt="2022-10-28T17:31:23.449" v="4116" actId="1036"/>
        <pc:sldMkLst>
          <pc:docMk/>
          <pc:sldMk cId="2193949672" sldId="294"/>
        </pc:sldMkLst>
        <pc:spChg chg="mod">
          <ac:chgData name="Lynn Connolly" userId="eb8e5fc14f6c02d9" providerId="LiveId" clId="{3C48322A-B996-4E92-B1BC-9D4B5BA20CDD}" dt="2022-10-28T17:31:23.449" v="4116" actId="1036"/>
          <ac:spMkLst>
            <pc:docMk/>
            <pc:sldMk cId="2193949672" sldId="294"/>
            <ac:spMk id="4" creationId="{3C11F0C0-2DDE-72F0-C713-1FD7F32E6FFC}"/>
          </ac:spMkLst>
        </pc:spChg>
      </pc:sldChg>
      <pc:sldChg chg="modSp mod">
        <pc:chgData name="Lynn Connolly" userId="eb8e5fc14f6c02d9" providerId="LiveId" clId="{3C48322A-B996-4E92-B1BC-9D4B5BA20CDD}" dt="2022-10-28T18:13:41.831" v="4902" actId="27636"/>
        <pc:sldMkLst>
          <pc:docMk/>
          <pc:sldMk cId="2578849630" sldId="295"/>
        </pc:sldMkLst>
        <pc:spChg chg="mod">
          <ac:chgData name="Lynn Connolly" userId="eb8e5fc14f6c02d9" providerId="LiveId" clId="{3C48322A-B996-4E92-B1BC-9D4B5BA20CDD}" dt="2022-10-28T18:13:41.831" v="4902" actId="27636"/>
          <ac:spMkLst>
            <pc:docMk/>
            <pc:sldMk cId="2578849630" sldId="295"/>
            <ac:spMk id="4" creationId="{3C11F0C0-2DDE-72F0-C713-1FD7F32E6FFC}"/>
          </ac:spMkLst>
        </pc:spChg>
        <pc:spChg chg="mod">
          <ac:chgData name="Lynn Connolly" userId="eb8e5fc14f6c02d9" providerId="LiveId" clId="{3C48322A-B996-4E92-B1BC-9D4B5BA20CDD}" dt="2022-10-28T18:13:41.829" v="4901" actId="27636"/>
          <ac:spMkLst>
            <pc:docMk/>
            <pc:sldMk cId="2578849630" sldId="295"/>
            <ac:spMk id="8" creationId="{400F6E59-4036-71FA-8596-44623BCD0215}"/>
          </ac:spMkLst>
        </pc:spChg>
      </pc:sldChg>
      <pc:sldChg chg="addSp delSp modSp mod">
        <pc:chgData name="Lynn Connolly" userId="eb8e5fc14f6c02d9" providerId="LiveId" clId="{3C48322A-B996-4E92-B1BC-9D4B5BA20CDD}" dt="2022-10-28T19:27:19.488" v="5802" actId="20577"/>
        <pc:sldMkLst>
          <pc:docMk/>
          <pc:sldMk cId="1756601506" sldId="296"/>
        </pc:sldMkLst>
        <pc:spChg chg="mod">
          <ac:chgData name="Lynn Connolly" userId="eb8e5fc14f6c02d9" providerId="LiveId" clId="{3C48322A-B996-4E92-B1BC-9D4B5BA20CDD}" dt="2022-10-28T19:27:19.488" v="5802" actId="20577"/>
          <ac:spMkLst>
            <pc:docMk/>
            <pc:sldMk cId="1756601506" sldId="296"/>
            <ac:spMk id="9" creationId="{A7EBFC20-409D-0BFB-7D29-F2AFD6DC79A9}"/>
          </ac:spMkLst>
        </pc:spChg>
        <pc:spChg chg="add del mod">
          <ac:chgData name="Lynn Connolly" userId="eb8e5fc14f6c02d9" providerId="LiveId" clId="{3C48322A-B996-4E92-B1BC-9D4B5BA20CDD}" dt="2022-10-28T18:21:59.392" v="5548" actId="478"/>
          <ac:spMkLst>
            <pc:docMk/>
            <pc:sldMk cId="1756601506" sldId="296"/>
            <ac:spMk id="14" creationId="{1BB32169-0358-9D44-A659-4B0613960602}"/>
          </ac:spMkLst>
        </pc:spChg>
        <pc:picChg chg="del">
          <ac:chgData name="Lynn Connolly" userId="eb8e5fc14f6c02d9" providerId="LiveId" clId="{3C48322A-B996-4E92-B1BC-9D4B5BA20CDD}" dt="2022-10-28T18:21:35.707" v="5487" actId="478"/>
          <ac:picMkLst>
            <pc:docMk/>
            <pc:sldMk cId="1756601506" sldId="296"/>
            <ac:picMk id="7" creationId="{BD68F5A5-74C3-45A2-1DD9-2FE724D6BF8D}"/>
          </ac:picMkLst>
        </pc:picChg>
        <pc:picChg chg="add mod">
          <ac:chgData name="Lynn Connolly" userId="eb8e5fc14f6c02d9" providerId="LiveId" clId="{3C48322A-B996-4E92-B1BC-9D4B5BA20CDD}" dt="2022-10-28T18:21:39.685" v="5547" actId="1037"/>
          <ac:picMkLst>
            <pc:docMk/>
            <pc:sldMk cId="1756601506" sldId="296"/>
            <ac:picMk id="12" creationId="{8CD0D230-743D-9185-8B0A-8F9B1B03C4CB}"/>
          </ac:picMkLst>
        </pc:picChg>
      </pc:sldChg>
      <pc:sldChg chg="modSp mod">
        <pc:chgData name="Lynn Connolly" userId="eb8e5fc14f6c02d9" providerId="LiveId" clId="{3C48322A-B996-4E92-B1BC-9D4B5BA20CDD}" dt="2022-10-28T19:26:23.886" v="5771" actId="20577"/>
        <pc:sldMkLst>
          <pc:docMk/>
          <pc:sldMk cId="3502250202" sldId="297"/>
        </pc:sldMkLst>
        <pc:spChg chg="mod">
          <ac:chgData name="Lynn Connolly" userId="eb8e5fc14f6c02d9" providerId="LiveId" clId="{3C48322A-B996-4E92-B1BC-9D4B5BA20CDD}" dt="2022-10-28T19:26:23.886" v="5771" actId="20577"/>
          <ac:spMkLst>
            <pc:docMk/>
            <pc:sldMk cId="3502250202" sldId="297"/>
            <ac:spMk id="9" creationId="{7A229784-58A7-BF15-5DCD-CB0013C5CAC0}"/>
          </ac:spMkLst>
        </pc:spChg>
      </pc:sldChg>
      <pc:sldChg chg="modSp mod">
        <pc:chgData name="Lynn Connolly" userId="eb8e5fc14f6c02d9" providerId="LiveId" clId="{3C48322A-B996-4E92-B1BC-9D4B5BA20CDD}" dt="2022-10-28T17:30:14.264" v="4106" actId="1036"/>
        <pc:sldMkLst>
          <pc:docMk/>
          <pc:sldMk cId="3614056642" sldId="298"/>
        </pc:sldMkLst>
        <pc:spChg chg="mod">
          <ac:chgData name="Lynn Connolly" userId="eb8e5fc14f6c02d9" providerId="LiveId" clId="{3C48322A-B996-4E92-B1BC-9D4B5BA20CDD}" dt="2022-10-28T17:30:14.264" v="4106" actId="1036"/>
          <ac:spMkLst>
            <pc:docMk/>
            <pc:sldMk cId="3614056642" sldId="298"/>
            <ac:spMk id="10" creationId="{06AB4D94-C7CF-0558-9FB8-F9E15FAB4802}"/>
          </ac:spMkLst>
        </pc:spChg>
      </pc:sldChg>
      <pc:sldChg chg="modSp mod">
        <pc:chgData name="Lynn Connolly" userId="eb8e5fc14f6c02d9" providerId="LiveId" clId="{3C48322A-B996-4E92-B1BC-9D4B5BA20CDD}" dt="2022-10-28T17:30:50.705" v="4110" actId="27636"/>
        <pc:sldMkLst>
          <pc:docMk/>
          <pc:sldMk cId="693815601" sldId="299"/>
        </pc:sldMkLst>
        <pc:spChg chg="mod">
          <ac:chgData name="Lynn Connolly" userId="eb8e5fc14f6c02d9" providerId="LiveId" clId="{3C48322A-B996-4E92-B1BC-9D4B5BA20CDD}" dt="2022-10-28T17:30:50.705" v="4110" actId="27636"/>
          <ac:spMkLst>
            <pc:docMk/>
            <pc:sldMk cId="693815601" sldId="299"/>
            <ac:spMk id="10" creationId="{1A820378-74FB-48F8-090A-B01DDE838E8D}"/>
          </ac:spMkLst>
        </pc:spChg>
      </pc:sldChg>
      <pc:sldChg chg="modSp mod">
        <pc:chgData name="Lynn Connolly" userId="eb8e5fc14f6c02d9" providerId="LiveId" clId="{3C48322A-B996-4E92-B1BC-9D4B5BA20CDD}" dt="2022-10-28T18:17:10.743" v="5346" actId="20577"/>
        <pc:sldMkLst>
          <pc:docMk/>
          <pc:sldMk cId="2753001862" sldId="300"/>
        </pc:sldMkLst>
        <pc:spChg chg="mod">
          <ac:chgData name="Lynn Connolly" userId="eb8e5fc14f6c02d9" providerId="LiveId" clId="{3C48322A-B996-4E92-B1BC-9D4B5BA20CDD}" dt="2022-10-28T18:17:10.743" v="5346" actId="20577"/>
          <ac:spMkLst>
            <pc:docMk/>
            <pc:sldMk cId="2753001862" sldId="300"/>
            <ac:spMk id="13" creationId="{6BA2DF91-AEC1-93A2-EB1B-49F8BEE04909}"/>
          </ac:spMkLst>
        </pc:spChg>
      </pc:sldChg>
      <pc:sldChg chg="modSp mod">
        <pc:chgData name="Lynn Connolly" userId="eb8e5fc14f6c02d9" providerId="LiveId" clId="{3C48322A-B996-4E92-B1BC-9D4B5BA20CDD}" dt="2022-10-28T18:16:04.442" v="5191" actId="20577"/>
        <pc:sldMkLst>
          <pc:docMk/>
          <pc:sldMk cId="3226277756" sldId="301"/>
        </pc:sldMkLst>
        <pc:spChg chg="mod">
          <ac:chgData name="Lynn Connolly" userId="eb8e5fc14f6c02d9" providerId="LiveId" clId="{3C48322A-B996-4E92-B1BC-9D4B5BA20CDD}" dt="2022-10-28T18:16:04.442" v="5191" actId="20577"/>
          <ac:spMkLst>
            <pc:docMk/>
            <pc:sldMk cId="3226277756" sldId="301"/>
            <ac:spMk id="4" creationId="{3C11F0C0-2DDE-72F0-C713-1FD7F32E6FFC}"/>
          </ac:spMkLst>
        </pc:spChg>
      </pc:sldChg>
      <pc:sldMasterChg chg="modSldLayout">
        <pc:chgData name="Lynn Connolly" userId="eb8e5fc14f6c02d9" providerId="LiveId" clId="{3C48322A-B996-4E92-B1BC-9D4B5BA20CDD}" dt="2022-10-28T14:34:41.151" v="310" actId="1037"/>
        <pc:sldMasterMkLst>
          <pc:docMk/>
          <pc:sldMasterMk cId="2846741037" sldId="2147484014"/>
        </pc:sldMasterMkLst>
        <pc:sldLayoutChg chg="modSp mod">
          <pc:chgData name="Lynn Connolly" userId="eb8e5fc14f6c02d9" providerId="LiveId" clId="{3C48322A-B996-4E92-B1BC-9D4B5BA20CDD}" dt="2022-10-28T14:34:41.151" v="310" actId="1037"/>
          <pc:sldLayoutMkLst>
            <pc:docMk/>
            <pc:sldMasterMk cId="2846741037" sldId="2147484014"/>
            <pc:sldLayoutMk cId="61222788" sldId="2147484010"/>
          </pc:sldLayoutMkLst>
          <pc:spChg chg="mod">
            <ac:chgData name="Lynn Connolly" userId="eb8e5fc14f6c02d9" providerId="LiveId" clId="{3C48322A-B996-4E92-B1BC-9D4B5BA20CDD}" dt="2022-10-28T14:34:41.151" v="310" actId="1037"/>
            <ac:spMkLst>
              <pc:docMk/>
              <pc:sldMasterMk cId="2846741037" sldId="2147484014"/>
              <pc:sldLayoutMk cId="61222788" sldId="2147484010"/>
              <ac:spMk id="5" creationId="{02871813-4E87-4C04-835D-76246010B06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21C7E1-5616-448F-A1C8-5CA4D0681BB2}" type="datetimeFigureOut">
              <a:rPr lang="en-US" smtClean="0"/>
              <a:t>10/28/2022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F64638-6593-444D-8F91-74CD7DF4F0C0}" type="slidenum">
              <a:rPr lang="en-US" smtClean="0"/>
              <a:t>‹#›</a:t>
            </a:fld>
            <a:endParaRPr lang="en-US" dirty="0"/>
          </a:p>
        </p:txBody>
      </p:sp>
    </p:spTree>
    <p:extLst>
      <p:ext uri="{BB962C8B-B14F-4D97-AF65-F5344CB8AC3E}">
        <p14:creationId xmlns:p14="http://schemas.microsoft.com/office/powerpoint/2010/main" val="409901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0F61989B-EE2B-4E85-A9DC-9E0989EB05C4}" type="datetime1">
              <a:rPr lang="en-US" smtClean="0"/>
              <a:t>10/28/2022</a:t>
            </a:fld>
            <a:endParaRPr lang="en-US" dirty="0"/>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r>
              <a:rPr lang="en-US" dirty="0"/>
              <a:t>Carbon-ML Steel Industry Use Case</a:t>
            </a:r>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dirty="0"/>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1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FF138CE8-414D-4CD2-9D3C-6CB3EE4BF763}" type="datetime1">
              <a:rPr lang="en-US" smtClean="0"/>
              <a:t>10/28/2022</a:t>
            </a:fld>
            <a:endParaRPr lang="en-US" dirty="0"/>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r>
              <a:rPr lang="en-US" dirty="0"/>
              <a:t>Carbon-ML Steel Industry Use Case</a:t>
            </a:r>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dirty="0"/>
          </a:p>
        </p:txBody>
      </p:sp>
    </p:spTree>
    <p:extLst>
      <p:ext uri="{BB962C8B-B14F-4D97-AF65-F5344CB8AC3E}">
        <p14:creationId xmlns:p14="http://schemas.microsoft.com/office/powerpoint/2010/main" val="244179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6ED74DFD-7F58-4C6F-A28A-690C875A1195}" type="datetime1">
              <a:rPr lang="en-US" smtClean="0"/>
              <a:t>10/28/2022</a:t>
            </a:fld>
            <a:endParaRPr lang="en-US" dirty="0"/>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r>
              <a:rPr lang="en-US" dirty="0"/>
              <a:t>Carbon-ML Steel Industry Use Case</a:t>
            </a:r>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dirty="0"/>
          </a:p>
        </p:txBody>
      </p:sp>
    </p:spTree>
    <p:extLst>
      <p:ext uri="{BB962C8B-B14F-4D97-AF65-F5344CB8AC3E}">
        <p14:creationId xmlns:p14="http://schemas.microsoft.com/office/powerpoint/2010/main" val="222075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a:xfrm>
            <a:off x="1322619" y="872935"/>
            <a:ext cx="9905999" cy="808908"/>
          </a:xfrm>
        </p:spPr>
        <p:txBody>
          <a:bodyPr>
            <a:normAutofit/>
          </a:bodyPr>
          <a:lstStyle>
            <a:lvl1pPr>
              <a:defRPr sz="3200" b="1">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a:xfrm>
            <a:off x="1322619" y="1801585"/>
            <a:ext cx="9905999" cy="4229101"/>
          </a:xfrm>
        </p:spPr>
        <p:txBody>
          <a:bodyPr/>
          <a:lstStyle>
            <a:lvl1pPr>
              <a:lnSpc>
                <a:spcPct val="100000"/>
              </a:lnSpc>
              <a:spcBef>
                <a:spcPts val="600"/>
              </a:spcBef>
              <a:defRPr sz="2000" i="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457200" indent="-228600">
              <a:lnSpc>
                <a:spcPct val="100000"/>
              </a:lnSpc>
              <a:spcBef>
                <a:spcPts val="600"/>
              </a:spcBef>
              <a:buFont typeface="Courier New" panose="02070309020205020404" pitchFamily="49" charset="0"/>
              <a:buChar char="o"/>
              <a:defRPr sz="2000" i="0">
                <a:solidFill>
                  <a:srgbClr val="000000"/>
                </a:solidFill>
                <a:latin typeface="Calibri" panose="020F0502020204030204" pitchFamily="34" charset="0"/>
                <a:ea typeface="Calibri" panose="020F0502020204030204" pitchFamily="34" charset="0"/>
                <a:cs typeface="Calibri" panose="020F0502020204030204" pitchFamily="34" charset="0"/>
              </a:defRPr>
            </a:lvl2pPr>
            <a:lvl3pPr marL="457200" indent="-228600">
              <a:buFont typeface="Wingdings" panose="05000000000000000000" pitchFamily="2" charset="2"/>
              <a:buChar char="§"/>
              <a:defRPr sz="2000" i="0">
                <a:solidFill>
                  <a:srgbClr val="000000"/>
                </a:solidFill>
                <a:latin typeface="Calibri" panose="020F0502020204030204" pitchFamily="34" charset="0"/>
                <a:ea typeface="Calibri" panose="020F0502020204030204" pitchFamily="34" charset="0"/>
                <a:cs typeface="Calibri" panose="020F0502020204030204" pitchFamily="34" charset="0"/>
              </a:defRPr>
            </a:lvl3pPr>
            <a:lvl4pPr>
              <a:defRPr sz="2000" i="0">
                <a:solidFill>
                  <a:srgbClr val="000000"/>
                </a:solidFill>
                <a:latin typeface="Calibri" panose="020F0502020204030204" pitchFamily="34" charset="0"/>
                <a:ea typeface="Calibri" panose="020F0502020204030204" pitchFamily="34" charset="0"/>
                <a:cs typeface="Calibri" panose="020F0502020204030204" pitchFamily="34" charset="0"/>
              </a:defRPr>
            </a:lvl4pPr>
            <a:lvl5pPr marL="685800" indent="-228600">
              <a:lnSpc>
                <a:spcPct val="100000"/>
              </a:lnSpc>
              <a:spcBef>
                <a:spcPts val="600"/>
              </a:spcBef>
              <a:buFont typeface="Wingdings" panose="05000000000000000000" pitchFamily="2" charset="2"/>
              <a:buChar char="§"/>
              <a:defRPr sz="2000" i="0">
                <a:solidFill>
                  <a:srgbClr val="000000"/>
                </a:solidFill>
                <a:latin typeface="Calibri" panose="020F0502020204030204" pitchFamily="34" charset="0"/>
                <a:ea typeface="Calibri" panose="020F0502020204030204" pitchFamily="34" charset="0"/>
                <a:cs typeface="Calibri" panose="020F0502020204030204" pitchFamily="34" charset="0"/>
              </a:defRPr>
            </a:lvl5pPr>
            <a:lvl6pPr marL="914400" indent="-228600">
              <a:lnSpc>
                <a:spcPct val="100000"/>
              </a:lnSpc>
              <a:spcBef>
                <a:spcPts val="600"/>
              </a:spcBef>
              <a:buFont typeface="Courier New" panose="02070309020205020404" pitchFamily="49" charset="0"/>
              <a:buChar char="o"/>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6pPr>
            <a:lvl7pPr marL="1143000" indent="-228600">
              <a:lnSpc>
                <a:spcPct val="100000"/>
              </a:lnSpc>
              <a:spcBef>
                <a:spcPts val="600"/>
              </a:spcBef>
              <a:buFont typeface="Wingdings" panose="05000000000000000000" pitchFamily="2" charset="2"/>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7pPr>
          </a:lstStyle>
          <a:p>
            <a:pPr lvl="0"/>
            <a:r>
              <a:rPr lang="en-US" dirty="0"/>
              <a:t>Click to edit Master text styles</a:t>
            </a:r>
          </a:p>
          <a:p>
            <a:pPr lvl="1"/>
            <a:r>
              <a:rPr lang="en-US" dirty="0"/>
              <a:t>Second level</a:t>
            </a:r>
          </a:p>
          <a:p>
            <a:pPr lvl="4"/>
            <a:r>
              <a:rPr lang="en-US" dirty="0"/>
              <a:t>Third level</a:t>
            </a:r>
          </a:p>
          <a:p>
            <a:pPr lvl="5"/>
            <a:r>
              <a:rPr lang="en-US" dirty="0"/>
              <a:t>Fourth level</a:t>
            </a:r>
          </a:p>
          <a:p>
            <a:pPr lvl="6"/>
            <a:r>
              <a:rPr lang="en-US" dirty="0"/>
              <a:t>Fifth level</a:t>
            </a:r>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a:xfrm>
            <a:off x="157839" y="6356350"/>
            <a:ext cx="3959157" cy="365125"/>
          </a:xfrm>
        </p:spPr>
        <p:txBody>
          <a:bodyPr/>
          <a:lstStyle>
            <a:lvl1pPr>
              <a:defRPr i="1">
                <a:solidFill>
                  <a:srgbClr val="000000"/>
                </a:solidFill>
              </a:defRPr>
            </a:lvl1pPr>
          </a:lstStyle>
          <a:p>
            <a:r>
              <a:rPr lang="en-US" dirty="0"/>
              <a:t>Carbon-ML Steel Industry Use Case</a:t>
            </a:r>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lvl1pPr>
              <a:defRPr sz="1200">
                <a:latin typeface="Calibri" panose="020F0502020204030204" pitchFamily="34" charset="0"/>
                <a:ea typeface="Calibri" panose="020F0502020204030204" pitchFamily="34" charset="0"/>
                <a:cs typeface="Calibri" panose="020F0502020204030204" pitchFamily="34" charset="0"/>
              </a:defRPr>
            </a:lvl1pPr>
          </a:lstStyle>
          <a:p>
            <a:fld id="{C0722274-0FAA-4649-AA4E-4210F4F32167}"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96197750-9C9B-D6F1-6EDB-AAA61873B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210" y="156097"/>
            <a:ext cx="910703" cy="910703"/>
          </a:xfrm>
          <a:prstGeom prst="rect">
            <a:avLst/>
          </a:prstGeom>
        </p:spPr>
      </p:pic>
    </p:spTree>
    <p:extLst>
      <p:ext uri="{BB962C8B-B14F-4D97-AF65-F5344CB8AC3E}">
        <p14:creationId xmlns:p14="http://schemas.microsoft.com/office/powerpoint/2010/main" val="6122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9A14C111-B77F-451B-9C4B-D6A598D612BB}" type="datetime1">
              <a:rPr lang="en-US" smtClean="0"/>
              <a:t>10/28/2022</a:t>
            </a:fld>
            <a:endParaRPr lang="en-US" dirty="0"/>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r>
              <a:rPr lang="en-US" dirty="0"/>
              <a:t>Carbon-ML Steel Industry Use Case</a:t>
            </a:r>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dirty="0"/>
          </a:p>
        </p:txBody>
      </p:sp>
    </p:spTree>
    <p:extLst>
      <p:ext uri="{BB962C8B-B14F-4D97-AF65-F5344CB8AC3E}">
        <p14:creationId xmlns:p14="http://schemas.microsoft.com/office/powerpoint/2010/main" val="61779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normAutofit/>
          </a:bodyPr>
          <a:lstStyle>
            <a:lvl1pPr>
              <a:defRPr sz="3200" b="1">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25932B05-5580-4B5E-B3A8-E3B8D774A00F}" type="datetime1">
              <a:rPr lang="en-US" smtClean="0"/>
              <a:t>10/28/2022</a:t>
            </a:fld>
            <a:endParaRPr lang="en-US" dirty="0"/>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a:xfrm>
            <a:off x="217696" y="6361793"/>
            <a:ext cx="3959157" cy="365125"/>
          </a:xfrm>
        </p:spPr>
        <p:txBody>
          <a:bodyPr/>
          <a:lstStyle/>
          <a:p>
            <a:r>
              <a:rPr lang="en-US" dirty="0"/>
              <a:t>Carbon-ML Steel Industry Use Case</a:t>
            </a:r>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EAD9FF87-DF6C-0EC1-A7DA-784974DD7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210" y="156097"/>
            <a:ext cx="910703" cy="910703"/>
          </a:xfrm>
          <a:prstGeom prst="rect">
            <a:avLst/>
          </a:prstGeom>
        </p:spPr>
      </p:pic>
    </p:spTree>
    <p:extLst>
      <p:ext uri="{BB962C8B-B14F-4D97-AF65-F5344CB8AC3E}">
        <p14:creationId xmlns:p14="http://schemas.microsoft.com/office/powerpoint/2010/main" val="76980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8FE652C-DCEC-4BF6-ABAA-963690F3096B}" type="datetime1">
              <a:rPr lang="en-US" smtClean="0"/>
              <a:t>10/28/2022</a:t>
            </a:fld>
            <a:endParaRPr lang="en-US" dirty="0"/>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r>
              <a:rPr lang="en-US" dirty="0"/>
              <a:t>Carbon-ML Steel Industry Use Case</a:t>
            </a:r>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dirty="0"/>
          </a:p>
        </p:txBody>
      </p:sp>
    </p:spTree>
    <p:extLst>
      <p:ext uri="{BB962C8B-B14F-4D97-AF65-F5344CB8AC3E}">
        <p14:creationId xmlns:p14="http://schemas.microsoft.com/office/powerpoint/2010/main" val="240243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66D5A6-9C78-4303-9406-14A5F9B046DA}" type="datetime1">
              <a:rPr lang="en-US" smtClean="0"/>
              <a:t>10/28/2022</a:t>
            </a:fld>
            <a:endParaRPr lang="en-US" dirty="0"/>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dirty="0"/>
          </a:p>
        </p:txBody>
      </p:sp>
    </p:spTree>
    <p:extLst>
      <p:ext uri="{BB962C8B-B14F-4D97-AF65-F5344CB8AC3E}">
        <p14:creationId xmlns:p14="http://schemas.microsoft.com/office/powerpoint/2010/main" val="293324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729EF8BD-B1D9-4E93-9C7E-B63FB1622585}" type="datetime1">
              <a:rPr lang="en-US" smtClean="0"/>
              <a:t>10/28/2022</a:t>
            </a:fld>
            <a:endParaRPr lang="en-US" dirty="0"/>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r>
              <a:rPr lang="en-US" dirty="0"/>
              <a:t>Carbon-ML Steel Industry Use Case</a:t>
            </a:r>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dirty="0"/>
          </a:p>
        </p:txBody>
      </p:sp>
    </p:spTree>
    <p:extLst>
      <p:ext uri="{BB962C8B-B14F-4D97-AF65-F5344CB8AC3E}">
        <p14:creationId xmlns:p14="http://schemas.microsoft.com/office/powerpoint/2010/main" val="30871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D87015B0-25F3-4104-A8BA-1CD4666BE17F}" type="datetime1">
              <a:rPr lang="en-US" smtClean="0"/>
              <a:t>10/28/2022</a:t>
            </a:fld>
            <a:endParaRPr lang="en-US" dirty="0"/>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r>
              <a:rPr lang="en-US" dirty="0"/>
              <a:t>Carbon-ML Steel Industry Use Case</a:t>
            </a:r>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dirty="0"/>
          </a:p>
        </p:txBody>
      </p:sp>
    </p:spTree>
    <p:extLst>
      <p:ext uri="{BB962C8B-B14F-4D97-AF65-F5344CB8AC3E}">
        <p14:creationId xmlns:p14="http://schemas.microsoft.com/office/powerpoint/2010/main" val="292341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6C85AFD1-2D26-4C12-BBBF-9078CCD3B63A}" type="datetime1">
              <a:rPr lang="en-US" smtClean="0"/>
              <a:t>10/28/2022</a:t>
            </a:fld>
            <a:endParaRPr lang="en-US" dirty="0"/>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r>
              <a:rPr lang="en-US" dirty="0"/>
              <a:t>Carbon-ML Steel Industry Use Case</a:t>
            </a:r>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dirty="0"/>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73968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217696" y="6330046"/>
            <a:ext cx="1169127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75ED8146-7DA9-478A-AA81-392C3B14A5C9}" type="datetime1">
              <a:rPr lang="en-US" smtClean="0"/>
              <a:t>10/28/2022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217696" y="6356350"/>
            <a:ext cx="3959157" cy="365125"/>
          </a:xfrm>
          <a:prstGeom prst="rect">
            <a:avLst/>
          </a:prstGeom>
        </p:spPr>
        <p:txBody>
          <a:bodyPr vert="horz" lIns="91440" tIns="45720" rIns="91440" bIns="45720" rtlCol="0" anchor="ctr"/>
          <a:lstStyle>
            <a:lvl1pPr algn="l">
              <a:defRPr sz="1050" i="1">
                <a:solidFill>
                  <a:srgbClr val="000000"/>
                </a:solidFill>
              </a:defRPr>
            </a:lvl1pPr>
          </a:lstStyle>
          <a:p>
            <a:r>
              <a:rPr lang="en-US" dirty="0"/>
              <a:t>Carbon-ML Steel Industry Use Case</a:t>
            </a:r>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1277724" y="6356350"/>
            <a:ext cx="625813" cy="365125"/>
          </a:xfrm>
          <a:prstGeom prst="rect">
            <a:avLst/>
          </a:prstGeom>
        </p:spPr>
        <p:txBody>
          <a:bodyPr vert="horz" lIns="91440" tIns="45720" rIns="91440" bIns="45720" rtlCol="0" anchor="ctr"/>
          <a:lstStyle>
            <a:lvl1pPr algn="r">
              <a:defRPr sz="11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846741037"/>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07" r:id="rId6"/>
    <p:sldLayoutId id="2147484003" r:id="rId7"/>
    <p:sldLayoutId id="2147484004" r:id="rId8"/>
    <p:sldLayoutId id="2147484005" r:id="rId9"/>
    <p:sldLayoutId id="2147484006" r:id="rId10"/>
    <p:sldLayoutId id="2147484008" r:id="rId11"/>
  </p:sldLayoutIdLst>
  <p:hf hd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oxylowcarbon.com/" TargetMode="External"/><Relationship Id="rId2" Type="http://schemas.openxmlformats.org/officeDocument/2006/relationships/hyperlink" Target="https://carbonfinancelab.co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ynn.Connolly@carbon-ml.org" TargetMode="External"/><Relationship Id="rId2" Type="http://schemas.openxmlformats.org/officeDocument/2006/relationships/hyperlink" Target="mailto:Nick.Gogerty@carbonfinancelab.com" TargetMode="External"/><Relationship Id="rId1" Type="http://schemas.openxmlformats.org/officeDocument/2006/relationships/slideLayout" Target="../slideLayouts/slideLayout2.xml"/><Relationship Id="rId6" Type="http://schemas.openxmlformats.org/officeDocument/2006/relationships/hyperlink" Target="http://www.carbon-ml.org/" TargetMode="External"/><Relationship Id="rId5" Type="http://schemas.openxmlformats.org/officeDocument/2006/relationships/hyperlink" Target="mailto:info@carbon-ml.org" TargetMode="External"/><Relationship Id="rId4" Type="http://schemas.openxmlformats.org/officeDocument/2006/relationships/hyperlink" Target="mailto:Rene.Monroy@carbon-ml.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70">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C690EC-AC69-C50A-91BF-AB33F1E74E87}"/>
              </a:ext>
            </a:extLst>
          </p:cNvPr>
          <p:cNvSpPr>
            <a:spLocks noGrp="1"/>
          </p:cNvSpPr>
          <p:nvPr>
            <p:ph type="ctrTitle"/>
          </p:nvPr>
        </p:nvSpPr>
        <p:spPr>
          <a:xfrm>
            <a:off x="472651" y="1700159"/>
            <a:ext cx="5770312" cy="1845128"/>
          </a:xfrm>
        </p:spPr>
        <p:txBody>
          <a:bodyPr>
            <a:normAutofit/>
          </a:bodyPr>
          <a:lstStyle/>
          <a:p>
            <a:r>
              <a:rPr lang="en-US" sz="3600" b="1" dirty="0">
                <a:latin typeface="Times New Roman" panose="02020603050405020304" pitchFamily="18" charset="0"/>
                <a:cs typeface="Times New Roman" panose="02020603050405020304" pitchFamily="18" charset="0"/>
              </a:rPr>
              <a:t>Carbon-ML ecosystem and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&lt;CARML&gt; standard</a:t>
            </a:r>
          </a:p>
        </p:txBody>
      </p:sp>
      <p:sp>
        <p:nvSpPr>
          <p:cNvPr id="3" name="Subtitle 2">
            <a:extLst>
              <a:ext uri="{FF2B5EF4-FFF2-40B4-BE49-F238E27FC236}">
                <a16:creationId xmlns:a16="http://schemas.microsoft.com/office/drawing/2014/main" id="{1144146E-3777-BA8A-09F0-489EE5CA22DA}"/>
              </a:ext>
            </a:extLst>
          </p:cNvPr>
          <p:cNvSpPr>
            <a:spLocks noGrp="1"/>
          </p:cNvSpPr>
          <p:nvPr>
            <p:ph type="subTitle" idx="1"/>
          </p:nvPr>
        </p:nvSpPr>
        <p:spPr>
          <a:xfrm>
            <a:off x="517080" y="3962402"/>
            <a:ext cx="3918856" cy="998024"/>
          </a:xfrm>
        </p:spPr>
        <p:txBody>
          <a:bodyPr anchor="b">
            <a:normAutofit/>
          </a:bodyPr>
          <a:lstStyle/>
          <a:p>
            <a:pPr>
              <a:spcBef>
                <a:spcPts val="600"/>
              </a:spcBef>
            </a:pPr>
            <a:r>
              <a:rPr lang="en-US" sz="2200" dirty="0">
                <a:latin typeface="Lucida Sans Unicode" panose="020B0602030504020204" pitchFamily="34" charset="0"/>
                <a:ea typeface="Calibri" panose="020F0502020204030204" pitchFamily="34" charset="0"/>
                <a:cs typeface="Lucida Sans Unicode" panose="020B0602030504020204" pitchFamily="34" charset="0"/>
              </a:rPr>
              <a:t>Steel Industry Use Case</a:t>
            </a:r>
          </a:p>
          <a:p>
            <a:pPr>
              <a:spcBef>
                <a:spcPts val="600"/>
              </a:spcBef>
            </a:pPr>
            <a:r>
              <a:rPr lang="en-US" sz="2200" dirty="0">
                <a:latin typeface="Lucida Sans Unicode" panose="020B0602030504020204" pitchFamily="34" charset="0"/>
                <a:ea typeface="Calibri" panose="020F0502020204030204" pitchFamily="34" charset="0"/>
                <a:cs typeface="Lucida Sans Unicode" panose="020B0602030504020204" pitchFamily="34" charset="0"/>
              </a:rPr>
              <a:t>November 2022</a:t>
            </a:r>
          </a:p>
        </p:txBody>
      </p:sp>
      <p:pic>
        <p:nvPicPr>
          <p:cNvPr id="65" name="Picture 3" descr="Low Angle View Of Clouds In Sky">
            <a:extLst>
              <a:ext uri="{FF2B5EF4-FFF2-40B4-BE49-F238E27FC236}">
                <a16:creationId xmlns:a16="http://schemas.microsoft.com/office/drawing/2014/main" id="{568ACCC4-31FC-F04A-34B0-34C2D375B90F}"/>
              </a:ext>
            </a:extLst>
          </p:cNvPr>
          <p:cNvPicPr>
            <a:picLocks noChangeAspect="1"/>
          </p:cNvPicPr>
          <p:nvPr/>
        </p:nvPicPr>
        <p:blipFill rotWithShape="1">
          <a:blip r:embed="rId2"/>
          <a:srcRect l="5003" r="6436"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97" name="Freeform: Shape 72">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10;&#10;Description automatically generated with medium confidence">
            <a:extLst>
              <a:ext uri="{FF2B5EF4-FFF2-40B4-BE49-F238E27FC236}">
                <a16:creationId xmlns:a16="http://schemas.microsoft.com/office/drawing/2014/main" id="{EA127613-010E-B789-6B81-7FD67CEE2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64" y="215216"/>
            <a:ext cx="2441797" cy="612229"/>
          </a:xfrm>
          <a:prstGeom prst="rect">
            <a:avLst/>
          </a:prstGeom>
        </p:spPr>
      </p:pic>
    </p:spTree>
    <p:extLst>
      <p:ext uri="{BB962C8B-B14F-4D97-AF65-F5344CB8AC3E}">
        <p14:creationId xmlns:p14="http://schemas.microsoft.com/office/powerpoint/2010/main" val="402251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CBAB-36FD-8B01-3AA7-E3866B7F24A8}"/>
              </a:ext>
            </a:extLst>
          </p:cNvPr>
          <p:cNvSpPr>
            <a:spLocks noGrp="1"/>
          </p:cNvSpPr>
          <p:nvPr>
            <p:ph type="title"/>
          </p:nvPr>
        </p:nvSpPr>
        <p:spPr>
          <a:xfrm>
            <a:off x="1360720" y="872935"/>
            <a:ext cx="9905999" cy="808908"/>
          </a:xfrm>
        </p:spPr>
        <p:txBody>
          <a:bodyPr/>
          <a:lstStyle/>
          <a:p>
            <a:r>
              <a:rPr lang="en-US" dirty="0"/>
              <a:t>The &lt;CarML&gt; User Dashboard</a:t>
            </a:r>
          </a:p>
        </p:txBody>
      </p:sp>
      <p:sp>
        <p:nvSpPr>
          <p:cNvPr id="3" name="Content Placeholder 2">
            <a:extLst>
              <a:ext uri="{FF2B5EF4-FFF2-40B4-BE49-F238E27FC236}">
                <a16:creationId xmlns:a16="http://schemas.microsoft.com/office/drawing/2014/main" id="{352F54E0-A750-E4F9-7951-5209870D4B1F}"/>
              </a:ext>
            </a:extLst>
          </p:cNvPr>
          <p:cNvSpPr>
            <a:spLocks noGrp="1"/>
          </p:cNvSpPr>
          <p:nvPr>
            <p:ph idx="1"/>
          </p:nvPr>
        </p:nvSpPr>
        <p:spPr>
          <a:xfrm>
            <a:off x="1143000" y="1616528"/>
            <a:ext cx="9905999" cy="4229101"/>
          </a:xfrm>
        </p:spPr>
        <p:txBody>
          <a:bodyPr>
            <a:normAutofit/>
          </a:bodyPr>
          <a:lstStyle/>
          <a:p>
            <a:r>
              <a:rPr lang="en-US" dirty="0"/>
              <a:t>To ensure transparency and ease of use, when a user signs-on to the &lt;CarML&gt; system there will be a user-friendly dashboard display containing the following:</a:t>
            </a:r>
          </a:p>
          <a:p>
            <a:pPr lvl="1"/>
            <a:r>
              <a:rPr lang="en-US" dirty="0"/>
              <a:t>Links to previous &lt;CarML&gt; Message Types created by the user</a:t>
            </a:r>
          </a:p>
          <a:p>
            <a:pPr lvl="1"/>
            <a:r>
              <a:rPr lang="en-US" dirty="0"/>
              <a:t>Links to the &lt;CarML&gt; Data Dictionary</a:t>
            </a:r>
          </a:p>
          <a:p>
            <a:pPr lvl="1"/>
            <a:r>
              <a:rPr lang="en-US" dirty="0"/>
              <a:t>Links to &lt;CarML&gt; Message Type Formats</a:t>
            </a:r>
          </a:p>
          <a:p>
            <a:pPr lvl="1"/>
            <a:r>
              <a:rPr lang="en-US" dirty="0"/>
              <a:t>Links to the &lt;CarML&gt; Message Type Builder which will allow the user to select unique data fields and create a customized &lt;CarML&gt; Message Type that is fully compatible with the &lt;CarML&gt; standard.</a:t>
            </a:r>
          </a:p>
          <a:p>
            <a:pPr lvl="1"/>
            <a:r>
              <a:rPr lang="en-US" dirty="0"/>
              <a:t>Option of uploading user-created &lt;CarML&gt; standard data fields to the “User” section of the Carbon-ML GitHub site. Once user created entities have been approved by the relevant Carbon-ML Ecosystem Consortium, they will be moved to the official &lt;CarML&gt; approved standard area of the GitHub site and reflected in the &lt;CarML&gt; Data Dictionary.</a:t>
            </a:r>
          </a:p>
        </p:txBody>
      </p:sp>
      <p:sp>
        <p:nvSpPr>
          <p:cNvPr id="4" name="Footer Placeholder 3">
            <a:extLst>
              <a:ext uri="{FF2B5EF4-FFF2-40B4-BE49-F238E27FC236}">
                <a16:creationId xmlns:a16="http://schemas.microsoft.com/office/drawing/2014/main" id="{342727CF-3A13-C665-3C90-CE1C7B272DF1}"/>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5967A04F-92C6-A968-23A8-6C00A6A0B752}"/>
              </a:ext>
            </a:extLst>
          </p:cNvPr>
          <p:cNvSpPr>
            <a:spLocks noGrp="1"/>
          </p:cNvSpPr>
          <p:nvPr>
            <p:ph type="sldNum" sz="quarter" idx="12"/>
          </p:nvPr>
        </p:nvSpPr>
        <p:spPr/>
        <p:txBody>
          <a:bodyPr/>
          <a:lstStyle/>
          <a:p>
            <a:fld id="{C0722274-0FAA-4649-AA4E-4210F4F32167}" type="slidenum">
              <a:rPr lang="en-US" smtClean="0"/>
              <a:pPr/>
              <a:t>10</a:t>
            </a:fld>
            <a:endParaRPr lang="en-US" dirty="0"/>
          </a:p>
        </p:txBody>
      </p:sp>
    </p:spTree>
    <p:extLst>
      <p:ext uri="{BB962C8B-B14F-4D97-AF65-F5344CB8AC3E}">
        <p14:creationId xmlns:p14="http://schemas.microsoft.com/office/powerpoint/2010/main" val="239230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C443-7540-E77A-C911-26394C219081}"/>
              </a:ext>
            </a:extLst>
          </p:cNvPr>
          <p:cNvSpPr>
            <a:spLocks noGrp="1"/>
          </p:cNvSpPr>
          <p:nvPr>
            <p:ph type="title"/>
          </p:nvPr>
        </p:nvSpPr>
        <p:spPr/>
        <p:txBody>
          <a:bodyPr>
            <a:normAutofit/>
          </a:bodyPr>
          <a:lstStyle/>
          <a:p>
            <a:r>
              <a:rPr lang="en-US" dirty="0"/>
              <a:t>How Does &lt;CarML&gt; Work?</a:t>
            </a:r>
          </a:p>
        </p:txBody>
      </p:sp>
      <p:sp>
        <p:nvSpPr>
          <p:cNvPr id="3" name="Content Placeholder 2">
            <a:extLst>
              <a:ext uri="{FF2B5EF4-FFF2-40B4-BE49-F238E27FC236}">
                <a16:creationId xmlns:a16="http://schemas.microsoft.com/office/drawing/2014/main" id="{941B3BC6-B1A4-2825-E421-46C608621709}"/>
              </a:ext>
            </a:extLst>
          </p:cNvPr>
          <p:cNvSpPr>
            <a:spLocks noGrp="1"/>
          </p:cNvSpPr>
          <p:nvPr>
            <p:ph idx="1"/>
          </p:nvPr>
        </p:nvSpPr>
        <p:spPr/>
        <p:txBody>
          <a:bodyPr>
            <a:normAutofit lnSpcReduction="10000"/>
          </a:bodyPr>
          <a:lstStyle/>
          <a:p>
            <a:r>
              <a:rPr lang="en-US" dirty="0"/>
              <a:t>In the most basic sense, &lt;CarML&gt; would be used when populating data fields on a form in a &lt;CarML&gt; standardized data format.</a:t>
            </a:r>
          </a:p>
          <a:p>
            <a:r>
              <a:rPr lang="en-US" dirty="0"/>
              <a:t>In order to populate a specified field with the correct data, several components need to be in place:</a:t>
            </a:r>
          </a:p>
          <a:p>
            <a:pPr lvl="1"/>
            <a:r>
              <a:rPr lang="en-US" dirty="0"/>
              <a:t>Each data field on a form needs to have an agreed upon definition of the context, data type, structure of the data, etc. These definitions are maintained in an easily accessible data dictionary. Relevant fields and definitions will be approved by each Carbon-ML Ecosystem Consortium and maintained by Carbon-ML.org.</a:t>
            </a:r>
          </a:p>
          <a:p>
            <a:pPr lvl="1"/>
            <a:r>
              <a:rPr lang="en-US" dirty="0"/>
              <a:t>To automatically populate a field, &lt;CarML&gt; would reference the definition and a unique API would be built to fetch the data from the database on which it resides. Currently, Carbon-ML.org is building generic RESTful APIs in both a JSON and an XML format for each unique field in the form. In the future, </a:t>
            </a:r>
            <a:r>
              <a:rPr lang="en-US" dirty="0" err="1"/>
              <a:t>GraphQL</a:t>
            </a:r>
            <a:r>
              <a:rPr lang="en-US" dirty="0"/>
              <a:t> APIs will be provided as well. The endpoints are unique to each user, and must be specified by the user.</a:t>
            </a:r>
          </a:p>
          <a:p>
            <a:pPr lvl="1"/>
            <a:endParaRPr lang="en-US" dirty="0"/>
          </a:p>
          <a:p>
            <a:pPr lvl="1"/>
            <a:endParaRPr lang="en-US" dirty="0"/>
          </a:p>
        </p:txBody>
      </p:sp>
      <p:sp>
        <p:nvSpPr>
          <p:cNvPr id="8" name="Footer Placeholder 7">
            <a:extLst>
              <a:ext uri="{FF2B5EF4-FFF2-40B4-BE49-F238E27FC236}">
                <a16:creationId xmlns:a16="http://schemas.microsoft.com/office/drawing/2014/main" id="{77C607A1-4EAB-519A-1E8E-763EFCC71191}"/>
              </a:ext>
            </a:extLst>
          </p:cNvPr>
          <p:cNvSpPr>
            <a:spLocks noGrp="1"/>
          </p:cNvSpPr>
          <p:nvPr>
            <p:ph type="ftr" sz="quarter" idx="11"/>
          </p:nvPr>
        </p:nvSpPr>
        <p:spPr/>
        <p:txBody>
          <a:bodyPr/>
          <a:lstStyle/>
          <a:p>
            <a:r>
              <a:rPr lang="en-US" dirty="0"/>
              <a:t>Carbon-ML Steel Industry Use Case</a:t>
            </a:r>
          </a:p>
        </p:txBody>
      </p:sp>
      <p:sp>
        <p:nvSpPr>
          <p:cNvPr id="9" name="Slide Number Placeholder 8">
            <a:extLst>
              <a:ext uri="{FF2B5EF4-FFF2-40B4-BE49-F238E27FC236}">
                <a16:creationId xmlns:a16="http://schemas.microsoft.com/office/drawing/2014/main" id="{00E5BA15-0C54-6F4C-C1A7-3249A33DCF27}"/>
              </a:ext>
            </a:extLst>
          </p:cNvPr>
          <p:cNvSpPr>
            <a:spLocks noGrp="1"/>
          </p:cNvSpPr>
          <p:nvPr>
            <p:ph type="sldNum" sz="quarter" idx="12"/>
          </p:nvPr>
        </p:nvSpPr>
        <p:spPr/>
        <p:txBody>
          <a:bodyPr/>
          <a:lstStyle/>
          <a:p>
            <a:fld id="{C0722274-0FAA-4649-AA4E-4210F4F32167}" type="slidenum">
              <a:rPr lang="en-US" smtClean="0"/>
              <a:pPr/>
              <a:t>11</a:t>
            </a:fld>
            <a:endParaRPr lang="en-US" dirty="0"/>
          </a:p>
        </p:txBody>
      </p:sp>
    </p:spTree>
    <p:extLst>
      <p:ext uri="{BB962C8B-B14F-4D97-AF65-F5344CB8AC3E}">
        <p14:creationId xmlns:p14="http://schemas.microsoft.com/office/powerpoint/2010/main" val="203363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C443-7540-E77A-C911-26394C219081}"/>
              </a:ext>
            </a:extLst>
          </p:cNvPr>
          <p:cNvSpPr>
            <a:spLocks noGrp="1"/>
          </p:cNvSpPr>
          <p:nvPr>
            <p:ph type="title"/>
          </p:nvPr>
        </p:nvSpPr>
        <p:spPr/>
        <p:txBody>
          <a:bodyPr>
            <a:normAutofit/>
          </a:bodyPr>
          <a:lstStyle/>
          <a:p>
            <a:r>
              <a:rPr lang="en-US" dirty="0"/>
              <a:t>How Does &lt;CarML&gt; Work continued?</a:t>
            </a:r>
          </a:p>
        </p:txBody>
      </p:sp>
      <p:sp>
        <p:nvSpPr>
          <p:cNvPr id="3" name="Content Placeholder 2">
            <a:extLst>
              <a:ext uri="{FF2B5EF4-FFF2-40B4-BE49-F238E27FC236}">
                <a16:creationId xmlns:a16="http://schemas.microsoft.com/office/drawing/2014/main" id="{941B3BC6-B1A4-2825-E421-46C608621709}"/>
              </a:ext>
            </a:extLst>
          </p:cNvPr>
          <p:cNvSpPr>
            <a:spLocks noGrp="1"/>
          </p:cNvSpPr>
          <p:nvPr>
            <p:ph idx="1"/>
          </p:nvPr>
        </p:nvSpPr>
        <p:spPr/>
        <p:txBody>
          <a:bodyPr>
            <a:normAutofit fontScale="92500" lnSpcReduction="10000"/>
          </a:bodyPr>
          <a:lstStyle/>
          <a:p>
            <a:r>
              <a:rPr lang="en-US" dirty="0"/>
              <a:t>Other features of &lt;CarML&gt;:</a:t>
            </a:r>
          </a:p>
          <a:p>
            <a:pPr lvl="1"/>
            <a:r>
              <a:rPr lang="en-US" dirty="0"/>
              <a:t>For each data field and unique API there will also be an embedded compliance check to ensure the data is following the agreed structure and appears reasonable.</a:t>
            </a:r>
          </a:p>
          <a:p>
            <a:pPr lvl="1"/>
            <a:r>
              <a:rPr lang="en-US" dirty="0"/>
              <a:t>As forms may have multiple fields, each pertaining to the same product or service, &lt;CarML&gt; also includes a “Product ID” field on each API that can be automatically populated with the designated Product ID once all fields are selected for a given form. Without this context, there is no way of knowing what information on databases is related to what product and the data returned would be meaningless.</a:t>
            </a:r>
          </a:p>
          <a:p>
            <a:pPr lvl="1"/>
            <a:r>
              <a:rPr lang="en-US" dirty="0"/>
              <a:t>The &lt;CarML&gt; APIs unique to each field can be thought of as housing an entity object which embodies a small set of critical business rules, commands, </a:t>
            </a:r>
            <a:r>
              <a:rPr lang="en-US" dirty="0" err="1"/>
              <a:t>etc</a:t>
            </a:r>
            <a:r>
              <a:rPr lang="en-US" dirty="0"/>
              <a:t> which operate to return the required data.</a:t>
            </a:r>
          </a:p>
          <a:p>
            <a:pPr lvl="1"/>
            <a:r>
              <a:rPr lang="en-US" dirty="0"/>
              <a:t>There are other APIs which run at a higher level providing needed services to the entirety of the &lt;CarML&gt; system, giving &lt;CarML&gt; its own hierarchy/taxonomy.</a:t>
            </a:r>
          </a:p>
          <a:p>
            <a:pPr lvl="1"/>
            <a:r>
              <a:rPr lang="en-US" dirty="0"/>
              <a:t>All information will be accessible on the Carbon-ML GitHub site.</a:t>
            </a:r>
          </a:p>
        </p:txBody>
      </p:sp>
      <p:sp>
        <p:nvSpPr>
          <p:cNvPr id="8" name="Footer Placeholder 7">
            <a:extLst>
              <a:ext uri="{FF2B5EF4-FFF2-40B4-BE49-F238E27FC236}">
                <a16:creationId xmlns:a16="http://schemas.microsoft.com/office/drawing/2014/main" id="{77C607A1-4EAB-519A-1E8E-763EFCC71191}"/>
              </a:ext>
            </a:extLst>
          </p:cNvPr>
          <p:cNvSpPr>
            <a:spLocks noGrp="1"/>
          </p:cNvSpPr>
          <p:nvPr>
            <p:ph type="ftr" sz="quarter" idx="11"/>
          </p:nvPr>
        </p:nvSpPr>
        <p:spPr/>
        <p:txBody>
          <a:bodyPr/>
          <a:lstStyle/>
          <a:p>
            <a:r>
              <a:rPr lang="en-US" dirty="0"/>
              <a:t>Carbon-ML Steel Industry Use Case</a:t>
            </a:r>
          </a:p>
        </p:txBody>
      </p:sp>
      <p:sp>
        <p:nvSpPr>
          <p:cNvPr id="9" name="Slide Number Placeholder 8">
            <a:extLst>
              <a:ext uri="{FF2B5EF4-FFF2-40B4-BE49-F238E27FC236}">
                <a16:creationId xmlns:a16="http://schemas.microsoft.com/office/drawing/2014/main" id="{00E5BA15-0C54-6F4C-C1A7-3249A33DCF27}"/>
              </a:ext>
            </a:extLst>
          </p:cNvPr>
          <p:cNvSpPr>
            <a:spLocks noGrp="1"/>
          </p:cNvSpPr>
          <p:nvPr>
            <p:ph type="sldNum" sz="quarter" idx="12"/>
          </p:nvPr>
        </p:nvSpPr>
        <p:spPr/>
        <p:txBody>
          <a:bodyPr/>
          <a:lstStyle/>
          <a:p>
            <a:fld id="{C0722274-0FAA-4649-AA4E-4210F4F32167}" type="slidenum">
              <a:rPr lang="en-US" smtClean="0"/>
              <a:pPr/>
              <a:t>12</a:t>
            </a:fld>
            <a:endParaRPr lang="en-US" dirty="0"/>
          </a:p>
        </p:txBody>
      </p:sp>
    </p:spTree>
    <p:extLst>
      <p:ext uri="{BB962C8B-B14F-4D97-AF65-F5344CB8AC3E}">
        <p14:creationId xmlns:p14="http://schemas.microsoft.com/office/powerpoint/2010/main" val="339372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1E1D-0EAE-668D-4BDA-2C684D60FBDA}"/>
              </a:ext>
            </a:extLst>
          </p:cNvPr>
          <p:cNvSpPr>
            <a:spLocks noGrp="1"/>
          </p:cNvSpPr>
          <p:nvPr>
            <p:ph type="title"/>
          </p:nvPr>
        </p:nvSpPr>
        <p:spPr/>
        <p:txBody>
          <a:bodyPr/>
          <a:lstStyle/>
          <a:p>
            <a:r>
              <a:rPr lang="en-US" dirty="0"/>
              <a:t>Carbon-ML Steel Industry Consortium</a:t>
            </a:r>
          </a:p>
        </p:txBody>
      </p:sp>
      <p:sp>
        <p:nvSpPr>
          <p:cNvPr id="3" name="Content Placeholder 2">
            <a:extLst>
              <a:ext uri="{FF2B5EF4-FFF2-40B4-BE49-F238E27FC236}">
                <a16:creationId xmlns:a16="http://schemas.microsoft.com/office/drawing/2014/main" id="{41BC1DE1-032F-E891-6EC7-FB8DA10C9303}"/>
              </a:ext>
            </a:extLst>
          </p:cNvPr>
          <p:cNvSpPr>
            <a:spLocks noGrp="1"/>
          </p:cNvSpPr>
          <p:nvPr>
            <p:ph idx="1"/>
          </p:nvPr>
        </p:nvSpPr>
        <p:spPr/>
        <p:txBody>
          <a:bodyPr/>
          <a:lstStyle/>
          <a:p>
            <a:r>
              <a:rPr lang="en-US" dirty="0"/>
              <a:t>Carbon-ML.org is bringing together leaders from the Steel Industry to participate in the Carbon-ML Ecosystem Steel Industry Consortium, and we are looking for partners to help lead and frame the consortium.</a:t>
            </a:r>
          </a:p>
          <a:p>
            <a:r>
              <a:rPr lang="en-US" dirty="0"/>
              <a:t>Goals would be to define use cases for &lt;CarML&gt; Message Types pertinent to the Steel Industry utilizing existing schemas, taxonomies, EPDs, etc.</a:t>
            </a:r>
          </a:p>
          <a:p>
            <a:r>
              <a:rPr lang="en-US" dirty="0"/>
              <a:t>Carbon-ML.org would help facilitate discussions; define user requirements; and develop the User Dashboard, &lt;CarML&gt; data fields and definitions, &lt;CarML&gt; Steel Industry Message Types, among others.</a:t>
            </a:r>
          </a:p>
          <a:p>
            <a:r>
              <a:rPr lang="en-US" dirty="0"/>
              <a:t>The first meeting of the Steel Industry Consortium is tentatively scheduled for mid-January 2023.</a:t>
            </a:r>
          </a:p>
          <a:p>
            <a:r>
              <a:rPr lang="en-US" dirty="0"/>
              <a:t>A illustrative Steel Industry Use Case follows.</a:t>
            </a:r>
          </a:p>
        </p:txBody>
      </p:sp>
      <p:sp>
        <p:nvSpPr>
          <p:cNvPr id="4" name="Footer Placeholder 3">
            <a:extLst>
              <a:ext uri="{FF2B5EF4-FFF2-40B4-BE49-F238E27FC236}">
                <a16:creationId xmlns:a16="http://schemas.microsoft.com/office/drawing/2014/main" id="{D80BA1DC-E762-26A8-AED7-86A410A44401}"/>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A1E1F310-A5F3-E82F-6984-2A3C94198A06}"/>
              </a:ext>
            </a:extLst>
          </p:cNvPr>
          <p:cNvSpPr>
            <a:spLocks noGrp="1"/>
          </p:cNvSpPr>
          <p:nvPr>
            <p:ph type="sldNum" sz="quarter" idx="12"/>
          </p:nvPr>
        </p:nvSpPr>
        <p:spPr/>
        <p:txBody>
          <a:bodyPr/>
          <a:lstStyle/>
          <a:p>
            <a:fld id="{C0722274-0FAA-4649-AA4E-4210F4F32167}" type="slidenum">
              <a:rPr lang="en-US" smtClean="0"/>
              <a:pPr/>
              <a:t>13</a:t>
            </a:fld>
            <a:endParaRPr lang="en-US" dirty="0"/>
          </a:p>
        </p:txBody>
      </p:sp>
    </p:spTree>
    <p:extLst>
      <p:ext uri="{BB962C8B-B14F-4D97-AF65-F5344CB8AC3E}">
        <p14:creationId xmlns:p14="http://schemas.microsoft.com/office/powerpoint/2010/main" val="265219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5B08-A0BF-578F-5DBC-207A93E38B0D}"/>
              </a:ext>
            </a:extLst>
          </p:cNvPr>
          <p:cNvSpPr>
            <a:spLocks noGrp="1"/>
          </p:cNvSpPr>
          <p:nvPr>
            <p:ph type="title"/>
          </p:nvPr>
        </p:nvSpPr>
        <p:spPr/>
        <p:txBody>
          <a:bodyPr/>
          <a:lstStyle/>
          <a:p>
            <a:r>
              <a:rPr lang="en-US" dirty="0"/>
              <a:t>Carbon-ML Steel Industry Use Case Example</a:t>
            </a:r>
          </a:p>
        </p:txBody>
      </p:sp>
      <p:sp>
        <p:nvSpPr>
          <p:cNvPr id="3" name="Content Placeholder 2">
            <a:extLst>
              <a:ext uri="{FF2B5EF4-FFF2-40B4-BE49-F238E27FC236}">
                <a16:creationId xmlns:a16="http://schemas.microsoft.com/office/drawing/2014/main" id="{A4443C45-62F5-6AA6-F0AE-B2039D69E19C}"/>
              </a:ext>
            </a:extLst>
          </p:cNvPr>
          <p:cNvSpPr>
            <a:spLocks noGrp="1"/>
          </p:cNvSpPr>
          <p:nvPr>
            <p:ph idx="1"/>
          </p:nvPr>
        </p:nvSpPr>
        <p:spPr/>
        <p:txBody>
          <a:bodyPr/>
          <a:lstStyle/>
          <a:p>
            <a:r>
              <a:rPr lang="en-US" dirty="0"/>
              <a:t>Commercial construction </a:t>
            </a:r>
          </a:p>
          <a:p>
            <a:r>
              <a:rPr lang="en-US" dirty="0"/>
              <a:t>Declared product and declared unit: Open web steel joists and joist girders, 1 metric ton</a:t>
            </a:r>
          </a:p>
          <a:p>
            <a:r>
              <a:rPr lang="en-US" dirty="0"/>
              <a:t>Source information: EPD Open Web Steel Joists and Joist Girders issued by the Steel Joist Institute, January 21, 2022</a:t>
            </a:r>
          </a:p>
          <a:p>
            <a:r>
              <a:rPr lang="en-US" dirty="0"/>
              <a:t>&lt;CarML&gt; Steel Message Types: </a:t>
            </a:r>
          </a:p>
          <a:p>
            <a:pPr lvl="1"/>
            <a:r>
              <a:rPr lang="en-US" dirty="0"/>
              <a:t>Raw Materials Supply: Steel coils, angles, channels production</a:t>
            </a:r>
          </a:p>
          <a:p>
            <a:pPr lvl="1"/>
            <a:r>
              <a:rPr lang="en-US" dirty="0"/>
              <a:t>Transportation of raw materials</a:t>
            </a:r>
          </a:p>
          <a:p>
            <a:pPr lvl="1"/>
            <a:r>
              <a:rPr lang="en-US" dirty="0"/>
              <a:t>Manufacturing: Joist manufacturing</a:t>
            </a:r>
          </a:p>
          <a:p>
            <a:r>
              <a:rPr lang="en-US" dirty="0"/>
              <a:t>&lt;CarML&gt; CBAM Message Type</a:t>
            </a:r>
          </a:p>
          <a:p>
            <a:endParaRPr lang="en-US" dirty="0"/>
          </a:p>
        </p:txBody>
      </p:sp>
      <p:sp>
        <p:nvSpPr>
          <p:cNvPr id="4" name="Footer Placeholder 3">
            <a:extLst>
              <a:ext uri="{FF2B5EF4-FFF2-40B4-BE49-F238E27FC236}">
                <a16:creationId xmlns:a16="http://schemas.microsoft.com/office/drawing/2014/main" id="{08722CD2-7A2B-5BA4-CB8B-DCD3916AE399}"/>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6A839730-C62E-5FDB-A7F9-12AA8EF577C1}"/>
              </a:ext>
            </a:extLst>
          </p:cNvPr>
          <p:cNvSpPr>
            <a:spLocks noGrp="1"/>
          </p:cNvSpPr>
          <p:nvPr>
            <p:ph type="sldNum" sz="quarter" idx="12"/>
          </p:nvPr>
        </p:nvSpPr>
        <p:spPr/>
        <p:txBody>
          <a:bodyPr/>
          <a:lstStyle/>
          <a:p>
            <a:fld id="{C0722274-0FAA-4649-AA4E-4210F4F32167}" type="slidenum">
              <a:rPr lang="en-US" smtClean="0"/>
              <a:pPr/>
              <a:t>14</a:t>
            </a:fld>
            <a:endParaRPr lang="en-US" dirty="0"/>
          </a:p>
        </p:txBody>
      </p:sp>
    </p:spTree>
    <p:extLst>
      <p:ext uri="{BB962C8B-B14F-4D97-AF65-F5344CB8AC3E}">
        <p14:creationId xmlns:p14="http://schemas.microsoft.com/office/powerpoint/2010/main" val="413033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C1E8-AB65-C68C-8641-619DD70E1371}"/>
              </a:ext>
            </a:extLst>
          </p:cNvPr>
          <p:cNvSpPr>
            <a:spLocks noGrp="1"/>
          </p:cNvSpPr>
          <p:nvPr>
            <p:ph type="title"/>
          </p:nvPr>
        </p:nvSpPr>
        <p:spPr>
          <a:xfrm>
            <a:off x="1696000" y="487683"/>
            <a:ext cx="9743514" cy="669377"/>
          </a:xfrm>
        </p:spPr>
        <p:txBody>
          <a:bodyPr>
            <a:normAutofit/>
          </a:bodyPr>
          <a:lstStyle/>
          <a:p>
            <a:r>
              <a:rPr lang="en-US" sz="2800" dirty="0"/>
              <a:t>&lt;CarML&gt; Steel Use Case Message Types – Supply Chain Steps</a:t>
            </a:r>
          </a:p>
        </p:txBody>
      </p:sp>
      <p:sp>
        <p:nvSpPr>
          <p:cNvPr id="4" name="Footer Placeholder 3">
            <a:extLst>
              <a:ext uri="{FF2B5EF4-FFF2-40B4-BE49-F238E27FC236}">
                <a16:creationId xmlns:a16="http://schemas.microsoft.com/office/drawing/2014/main" id="{542F937E-E7E0-867B-B2E5-7262A33A2AE7}"/>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FFD136AC-9EF2-D5E4-39C6-7FABF8CE0FA6}"/>
              </a:ext>
            </a:extLst>
          </p:cNvPr>
          <p:cNvSpPr>
            <a:spLocks noGrp="1"/>
          </p:cNvSpPr>
          <p:nvPr>
            <p:ph type="sldNum" sz="quarter" idx="12"/>
          </p:nvPr>
        </p:nvSpPr>
        <p:spPr/>
        <p:txBody>
          <a:bodyPr/>
          <a:lstStyle/>
          <a:p>
            <a:fld id="{C0722274-0FAA-4649-AA4E-4210F4F32167}" type="slidenum">
              <a:rPr lang="en-US" smtClean="0"/>
              <a:pPr/>
              <a:t>15</a:t>
            </a:fld>
            <a:endParaRPr lang="en-US" dirty="0"/>
          </a:p>
        </p:txBody>
      </p:sp>
      <p:pic>
        <p:nvPicPr>
          <p:cNvPr id="19" name="Content Placeholder 18" descr="Graphical user interface, application&#10;&#10;Description automatically generated">
            <a:extLst>
              <a:ext uri="{FF2B5EF4-FFF2-40B4-BE49-F238E27FC236}">
                <a16:creationId xmlns:a16="http://schemas.microsoft.com/office/drawing/2014/main" id="{CE58CC91-4561-2C1E-46DB-E10936D0B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227" y="2005240"/>
            <a:ext cx="1142174" cy="4229100"/>
          </a:xfrm>
        </p:spPr>
      </p:pic>
      <p:pic>
        <p:nvPicPr>
          <p:cNvPr id="21" name="Picture 20" descr="Graphical user interface, application&#10;&#10;Description automatically generated">
            <a:extLst>
              <a:ext uri="{FF2B5EF4-FFF2-40B4-BE49-F238E27FC236}">
                <a16:creationId xmlns:a16="http://schemas.microsoft.com/office/drawing/2014/main" id="{18D9EEA4-A6B7-7C96-232A-C683BF6B2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104" y="2027009"/>
            <a:ext cx="1142175" cy="4229104"/>
          </a:xfrm>
          <a:prstGeom prst="rect">
            <a:avLst/>
          </a:prstGeom>
        </p:spPr>
      </p:pic>
      <p:pic>
        <p:nvPicPr>
          <p:cNvPr id="23" name="Picture 22" descr="Graphical user interface, application&#10;&#10;Description automatically generated">
            <a:extLst>
              <a:ext uri="{FF2B5EF4-FFF2-40B4-BE49-F238E27FC236}">
                <a16:creationId xmlns:a16="http://schemas.microsoft.com/office/drawing/2014/main" id="{C24E518A-CDBF-69C6-A254-BB08C2908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920" y="2027009"/>
            <a:ext cx="1142175" cy="4229104"/>
          </a:xfrm>
          <a:prstGeom prst="rect">
            <a:avLst/>
          </a:prstGeom>
        </p:spPr>
      </p:pic>
      <p:sp>
        <p:nvSpPr>
          <p:cNvPr id="24" name="TextBox 23">
            <a:extLst>
              <a:ext uri="{FF2B5EF4-FFF2-40B4-BE49-F238E27FC236}">
                <a16:creationId xmlns:a16="http://schemas.microsoft.com/office/drawing/2014/main" id="{195EA472-EFCF-78FA-8DD8-412C92BB993B}"/>
              </a:ext>
            </a:extLst>
          </p:cNvPr>
          <p:cNvSpPr txBox="1"/>
          <p:nvPr/>
        </p:nvSpPr>
        <p:spPr>
          <a:xfrm>
            <a:off x="1281834" y="1140846"/>
            <a:ext cx="10322339" cy="830997"/>
          </a:xfrm>
          <a:prstGeom prst="rect">
            <a:avLst/>
          </a:prstGeom>
          <a:noFill/>
        </p:spPr>
        <p:txBody>
          <a:bodyPr wrap="square" rtlCol="0">
            <a:spAutoFit/>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Use Case for Steel (all data and inputs are for illustration purposes only): Commercial Builders Inc. orders K-Series Steel Joists from ABC Steel Joists Co. who in turn orders Cold Rolled Steel Coils from Steel Coils-R-Us and Industrial Shippers Inc. is contracted for transport of the Cold Rolled Steel Coils. </a:t>
            </a:r>
          </a:p>
        </p:txBody>
      </p:sp>
      <p:sp>
        <p:nvSpPr>
          <p:cNvPr id="25" name="TextBox 24">
            <a:extLst>
              <a:ext uri="{FF2B5EF4-FFF2-40B4-BE49-F238E27FC236}">
                <a16:creationId xmlns:a16="http://schemas.microsoft.com/office/drawing/2014/main" id="{95B003C6-6E0E-9365-7A3E-4AE4A3D20BA1}"/>
              </a:ext>
            </a:extLst>
          </p:cNvPr>
          <p:cNvSpPr txBox="1"/>
          <p:nvPr/>
        </p:nvSpPr>
        <p:spPr>
          <a:xfrm>
            <a:off x="811576" y="2291361"/>
            <a:ext cx="1627338" cy="3293209"/>
          </a:xfrm>
          <a:prstGeom prst="rect">
            <a:avLst/>
          </a:prstGeom>
          <a:noFill/>
        </p:spPr>
        <p:txBody>
          <a:bodyPr wrap="square" rtlCol="0">
            <a:spAutoFit/>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Steel Coils-R-Us manufactures the Cold Rolled Steel Coils and creates a &lt;</a:t>
            </a:r>
            <a:r>
              <a:rPr lang="en-US"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&gt; Raw Materials Message Type providing CO2e and other information about the product.</a:t>
            </a:r>
          </a:p>
        </p:txBody>
      </p:sp>
      <p:sp>
        <p:nvSpPr>
          <p:cNvPr id="26" name="TextBox 25">
            <a:extLst>
              <a:ext uri="{FF2B5EF4-FFF2-40B4-BE49-F238E27FC236}">
                <a16:creationId xmlns:a16="http://schemas.microsoft.com/office/drawing/2014/main" id="{835296EE-0E21-5853-253C-76734B5B02B4}"/>
              </a:ext>
            </a:extLst>
          </p:cNvPr>
          <p:cNvSpPr txBox="1"/>
          <p:nvPr/>
        </p:nvSpPr>
        <p:spPr>
          <a:xfrm>
            <a:off x="3730856" y="2291361"/>
            <a:ext cx="1627338" cy="2800767"/>
          </a:xfrm>
          <a:prstGeom prst="rect">
            <a:avLst/>
          </a:prstGeom>
          <a:noFill/>
        </p:spPr>
        <p:txBody>
          <a:bodyPr wrap="square" rtlCol="0">
            <a:spAutoFit/>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Industrial Shippers Inc. receives the Cold Rolled Steel Coils shipment and the &lt;</a:t>
            </a:r>
            <a:r>
              <a:rPr lang="en-US"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&gt; Message Type and prepares transport of the product to ABC Steel Joists Co.</a:t>
            </a:r>
          </a:p>
        </p:txBody>
      </p:sp>
      <p:sp>
        <p:nvSpPr>
          <p:cNvPr id="27" name="TextBox 26">
            <a:extLst>
              <a:ext uri="{FF2B5EF4-FFF2-40B4-BE49-F238E27FC236}">
                <a16:creationId xmlns:a16="http://schemas.microsoft.com/office/drawing/2014/main" id="{CB6BB33D-F4B8-CEB9-84B4-3EDC1C5E1C0E}"/>
              </a:ext>
            </a:extLst>
          </p:cNvPr>
          <p:cNvSpPr txBox="1"/>
          <p:nvPr/>
        </p:nvSpPr>
        <p:spPr>
          <a:xfrm>
            <a:off x="5336905" y="2291361"/>
            <a:ext cx="1627338" cy="3539430"/>
          </a:xfrm>
          <a:prstGeom prst="rect">
            <a:avLst/>
          </a:prstGeom>
          <a:noFill/>
        </p:spPr>
        <p:txBody>
          <a:bodyPr wrap="square" rtlCol="0">
            <a:spAutoFit/>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Industrial Shippers Inc. creates a &lt;</a:t>
            </a:r>
            <a:r>
              <a:rPr lang="en-US"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&gt; Transportation Message Type for the transport of the product and includes the Raw Materials Message Types as well. All is delivered to ABC Steel Joists Co.</a:t>
            </a:r>
          </a:p>
        </p:txBody>
      </p:sp>
      <p:sp>
        <p:nvSpPr>
          <p:cNvPr id="28" name="TextBox 27">
            <a:extLst>
              <a:ext uri="{FF2B5EF4-FFF2-40B4-BE49-F238E27FC236}">
                <a16:creationId xmlns:a16="http://schemas.microsoft.com/office/drawing/2014/main" id="{2594FC33-53B0-A59F-B96F-17D9CF422D14}"/>
              </a:ext>
            </a:extLst>
          </p:cNvPr>
          <p:cNvSpPr txBox="1"/>
          <p:nvPr/>
        </p:nvSpPr>
        <p:spPr>
          <a:xfrm>
            <a:off x="8310220" y="2178503"/>
            <a:ext cx="1726409" cy="3785652"/>
          </a:xfrm>
          <a:prstGeom prst="rect">
            <a:avLst/>
          </a:prstGeom>
          <a:noFill/>
        </p:spPr>
        <p:txBody>
          <a:bodyPr wrap="square" rtlCol="0">
            <a:spAutoFit/>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ABC Steel Joist Co. Manufacturers the K-Series Web Steel Joists and creates a &lt;</a:t>
            </a:r>
            <a:r>
              <a:rPr lang="en-US"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&gt; Manufacturing Message Type. The K-Series Web Steel Joists are ready for Commercial Builders Inc. with the &lt;</a:t>
            </a:r>
            <a:r>
              <a:rPr lang="en-US"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&gt; Message Types attached. </a:t>
            </a:r>
          </a:p>
        </p:txBody>
      </p:sp>
    </p:spTree>
    <p:extLst>
      <p:ext uri="{BB962C8B-B14F-4D97-AF65-F5344CB8AC3E}">
        <p14:creationId xmlns:p14="http://schemas.microsoft.com/office/powerpoint/2010/main" val="418281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5349921" y="167965"/>
            <a:ext cx="6735171" cy="658586"/>
          </a:xfrm>
        </p:spPr>
        <p:txBody>
          <a:bodyPr>
            <a:no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Raw Materials Message Type</a:t>
            </a:r>
            <a:endParaRPr lang="en-US" sz="2800" dirty="0">
              <a:solidFill>
                <a:schemeClr val="accent1"/>
              </a:solidFill>
            </a:endParaRPr>
          </a:p>
        </p:txBody>
      </p:sp>
      <p:sp>
        <p:nvSpPr>
          <p:cNvPr id="4" name="Content Placeholder 3">
            <a:extLst>
              <a:ext uri="{FF2B5EF4-FFF2-40B4-BE49-F238E27FC236}">
                <a16:creationId xmlns:a16="http://schemas.microsoft.com/office/drawing/2014/main" id="{3C11F0C0-2DDE-72F0-C713-1FD7F32E6FFC}"/>
              </a:ext>
            </a:extLst>
          </p:cNvPr>
          <p:cNvSpPr>
            <a:spLocks noGrp="1"/>
          </p:cNvSpPr>
          <p:nvPr>
            <p:ph sz="half" idx="2"/>
          </p:nvPr>
        </p:nvSpPr>
        <p:spPr>
          <a:xfrm>
            <a:off x="5896234" y="1137558"/>
            <a:ext cx="4798980" cy="4605110"/>
          </a:xfrm>
        </p:spPr>
        <p:txBody>
          <a:bodyPr>
            <a:normAutofit fontScale="85000" lnSpcReduction="10000"/>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General provides information on the supplier, Steel Coils-R-Us and the product being supplied including quantity and some basic attributes.</a:t>
            </a: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 Unique ID is an ID which is unique to the specific product type, Cold Rolled Steel Coils 60 gauge and 16 grade.</a:t>
            </a: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Amount is the amount of the declared trait which is CO2e related to the manufacture of the Cold Rolled Steel Coils</a:t>
            </a: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 Amount section also includes a Total Amount of CO2e which will increase as the product moves along the supply chain</a:t>
            </a: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Event is the process that is occurring during this step and what is being supplied. The date/time fields denote the time required to complete the event.</a:t>
            </a: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Location of Event is where the manufacture of the Cold Rolled Steel Coils took place </a:t>
            </a:r>
          </a:p>
        </p:txBody>
      </p:sp>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16</a:t>
            </a:fld>
            <a:endParaRPr lang="en-US" dirty="0"/>
          </a:p>
        </p:txBody>
      </p:sp>
      <p:pic>
        <p:nvPicPr>
          <p:cNvPr id="10" name="Content Placeholder 6" descr="Graphical user interface, application&#10;&#10;Description automatically generated">
            <a:extLst>
              <a:ext uri="{FF2B5EF4-FFF2-40B4-BE49-F238E27FC236}">
                <a16:creationId xmlns:a16="http://schemas.microsoft.com/office/drawing/2014/main" id="{4CF69F45-1E20-EC47-E0B1-DDBB8BF742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17154" y="131082"/>
            <a:ext cx="3886218" cy="6094243"/>
          </a:xfrm>
        </p:spPr>
      </p:pic>
    </p:spTree>
    <p:extLst>
      <p:ext uri="{BB962C8B-B14F-4D97-AF65-F5344CB8AC3E}">
        <p14:creationId xmlns:p14="http://schemas.microsoft.com/office/powerpoint/2010/main" val="238371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1981316" y="577396"/>
            <a:ext cx="8441870" cy="658586"/>
          </a:xfrm>
        </p:spPr>
        <p:txBody>
          <a:bodyPr>
            <a:norm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Raw Materials Message Type continued</a:t>
            </a:r>
            <a:endParaRPr lang="en-US" sz="2800" dirty="0">
              <a:solidFill>
                <a:schemeClr val="accent1"/>
              </a:solidFill>
            </a:endParaRPr>
          </a:p>
        </p:txBody>
      </p:sp>
      <p:sp>
        <p:nvSpPr>
          <p:cNvPr id="4" name="Content Placeholder 3">
            <a:extLst>
              <a:ext uri="{FF2B5EF4-FFF2-40B4-BE49-F238E27FC236}">
                <a16:creationId xmlns:a16="http://schemas.microsoft.com/office/drawing/2014/main" id="{3C11F0C0-2DDE-72F0-C713-1FD7F32E6FFC}"/>
              </a:ext>
            </a:extLst>
          </p:cNvPr>
          <p:cNvSpPr>
            <a:spLocks noGrp="1"/>
          </p:cNvSpPr>
          <p:nvPr>
            <p:ph sz="half" idx="2"/>
          </p:nvPr>
        </p:nvSpPr>
        <p:spPr>
          <a:xfrm>
            <a:off x="5896234" y="1932215"/>
            <a:ext cx="4798980" cy="3586844"/>
          </a:xfrm>
        </p:spPr>
        <p:txBody>
          <a:bodyPr>
            <a:normAutofit fontScale="70000" lnSpcReduction="20000"/>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Declared Trait Data Source summarizes from where the information about the CO2e was provided. </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this use case the CO2e amount was from a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CarbonSig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report referencing the EPD Open Web Steel Joists and Joist Girders issued by the Steel Joist Institute, January 21, 2022, declaration number 4789985166.101.1.</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measurement methodology provides summary information from the EPD as to how the CO2e was calculated.</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Verifying Entity would be an external, certified audit firm that is qualified to certify the CO2e calculation method and amount.</a:t>
            </a:r>
          </a:p>
          <a:p>
            <a:endParaRPr lang="en-US" dirty="0"/>
          </a:p>
        </p:txBody>
      </p:sp>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17</a:t>
            </a:fld>
            <a:endParaRPr lang="en-US" dirty="0"/>
          </a:p>
        </p:txBody>
      </p:sp>
      <p:pic>
        <p:nvPicPr>
          <p:cNvPr id="7" name="Content Placeholder 6" descr="Graphical user interface, text, application, email&#10;&#10;Description automatically generated">
            <a:extLst>
              <a:ext uri="{FF2B5EF4-FFF2-40B4-BE49-F238E27FC236}">
                <a16:creationId xmlns:a16="http://schemas.microsoft.com/office/drawing/2014/main" id="{A9B2FD3B-111C-5890-011C-CF1E8A80B9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5282" y="1910442"/>
            <a:ext cx="4694591" cy="3832225"/>
          </a:xfrm>
        </p:spPr>
      </p:pic>
    </p:spTree>
    <p:extLst>
      <p:ext uri="{BB962C8B-B14F-4D97-AF65-F5344CB8AC3E}">
        <p14:creationId xmlns:p14="http://schemas.microsoft.com/office/powerpoint/2010/main" val="219394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2307771" y="330624"/>
            <a:ext cx="7745186" cy="658586"/>
          </a:xfrm>
        </p:spPr>
        <p:txBody>
          <a:bodyPr>
            <a:normAutofit fontScale="90000"/>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Raw Materials Message Type continued</a:t>
            </a:r>
            <a:endParaRPr lang="en-US" sz="2800" dirty="0">
              <a:solidFill>
                <a:schemeClr val="accent1"/>
              </a:solidFill>
            </a:endParaRPr>
          </a:p>
        </p:txBody>
      </p:sp>
      <p:sp>
        <p:nvSpPr>
          <p:cNvPr id="4" name="Content Placeholder 3">
            <a:extLst>
              <a:ext uri="{FF2B5EF4-FFF2-40B4-BE49-F238E27FC236}">
                <a16:creationId xmlns:a16="http://schemas.microsoft.com/office/drawing/2014/main" id="{3C11F0C0-2DDE-72F0-C713-1FD7F32E6FFC}"/>
              </a:ext>
            </a:extLst>
          </p:cNvPr>
          <p:cNvSpPr>
            <a:spLocks noGrp="1"/>
          </p:cNvSpPr>
          <p:nvPr>
            <p:ph sz="half" idx="2"/>
          </p:nvPr>
        </p:nvSpPr>
        <p:spPr>
          <a:xfrm>
            <a:off x="5896234" y="1300844"/>
            <a:ext cx="4798980" cy="4016827"/>
          </a:xfrm>
        </p:spPr>
        <p:txBody>
          <a:bodyPr>
            <a:normAutofit fontScale="70000" lnSpcReduction="20000"/>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Environmental Mitigation Instrument provides summary information regarding any offsets that were purchased and allocated to this product.</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For the Raw Materials, Steel Coils-R-Us purchased enough offsets so that this order resulted in a carbon neutral product supply.</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Product Origin Location remains consistent throughout the supply chain journey so that one can always reference where the raw materials and journey started. For this use case, the product origin will be Steel Coils-R-Us throughout the supply chain and other &lt;</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&gt; Message Types.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Business Transaction is a reference for the supplier and purchaser and provides additional details regarding the transaction that may be relevant to them. </a:t>
            </a:r>
          </a:p>
          <a:p>
            <a:endParaRPr lang="en-US" dirty="0"/>
          </a:p>
        </p:txBody>
      </p:sp>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18</a:t>
            </a:fld>
            <a:endParaRPr lang="en-US" dirty="0"/>
          </a:p>
        </p:txBody>
      </p:sp>
      <p:sp>
        <p:nvSpPr>
          <p:cNvPr id="8" name="Content Placeholder 7">
            <a:extLst>
              <a:ext uri="{FF2B5EF4-FFF2-40B4-BE49-F238E27FC236}">
                <a16:creationId xmlns:a16="http://schemas.microsoft.com/office/drawing/2014/main" id="{400F6E59-4036-71FA-8596-44623BCD0215}"/>
              </a:ext>
            </a:extLst>
          </p:cNvPr>
          <p:cNvSpPr>
            <a:spLocks noGrp="1"/>
          </p:cNvSpPr>
          <p:nvPr>
            <p:ph sz="half" idx="1"/>
          </p:nvPr>
        </p:nvSpPr>
        <p:spPr>
          <a:xfrm>
            <a:off x="1143000" y="2264229"/>
            <a:ext cx="3815443" cy="3625869"/>
          </a:xfrm>
        </p:spPr>
        <p:txBody>
          <a:bodyPr>
            <a:normAutofit fontScale="70000" lnSpcReduction="20000"/>
          </a:bodyPr>
          <a:lstStyle/>
          <a:p>
            <a:endParaRPr lang="en-US"/>
          </a:p>
        </p:txBody>
      </p:sp>
      <p:pic>
        <p:nvPicPr>
          <p:cNvPr id="9" name="Content Placeholder 5" descr="Graphical user interface&#10;&#10;Description automatically generated">
            <a:extLst>
              <a:ext uri="{FF2B5EF4-FFF2-40B4-BE49-F238E27FC236}">
                <a16:creationId xmlns:a16="http://schemas.microsoft.com/office/drawing/2014/main" id="{DE783AB1-2F8F-2346-7DBE-A07D5E095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1114103"/>
            <a:ext cx="4231102" cy="5083980"/>
          </a:xfrm>
          <a:prstGeom prst="rect">
            <a:avLst/>
          </a:prstGeom>
        </p:spPr>
      </p:pic>
    </p:spTree>
    <p:extLst>
      <p:ext uri="{BB962C8B-B14F-4D97-AF65-F5344CB8AC3E}">
        <p14:creationId xmlns:p14="http://schemas.microsoft.com/office/powerpoint/2010/main" val="257884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5305570" y="174786"/>
            <a:ext cx="6772699" cy="658586"/>
          </a:xfrm>
        </p:spPr>
        <p:txBody>
          <a:bodyPr>
            <a:no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Transportation Message Type</a:t>
            </a:r>
            <a:endParaRPr lang="en-US" sz="2800" dirty="0">
              <a:solidFill>
                <a:schemeClr val="accent1"/>
              </a:solidFill>
            </a:endParaRPr>
          </a:p>
        </p:txBody>
      </p:sp>
      <p:pic>
        <p:nvPicPr>
          <p:cNvPr id="7" name="Content Placeholder 6" descr="Graphical user interface, application&#10;&#10;Description automatically generated">
            <a:extLst>
              <a:ext uri="{FF2B5EF4-FFF2-40B4-BE49-F238E27FC236}">
                <a16:creationId xmlns:a16="http://schemas.microsoft.com/office/drawing/2014/main" id="{F25D02AB-19EF-34E9-E012-18EB965D43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9946" y="131082"/>
            <a:ext cx="3998610" cy="6094243"/>
          </a:xfrm>
        </p:spPr>
      </p:pic>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19</a:t>
            </a:fld>
            <a:endParaRPr lang="en-US" dirty="0"/>
          </a:p>
        </p:txBody>
      </p:sp>
      <p:sp>
        <p:nvSpPr>
          <p:cNvPr id="9" name="Content Placeholder 8">
            <a:extLst>
              <a:ext uri="{FF2B5EF4-FFF2-40B4-BE49-F238E27FC236}">
                <a16:creationId xmlns:a16="http://schemas.microsoft.com/office/drawing/2014/main" id="{7A229784-58A7-BF15-5DCD-CB0013C5CAC0}"/>
              </a:ext>
            </a:extLst>
          </p:cNvPr>
          <p:cNvSpPr>
            <a:spLocks noGrp="1"/>
          </p:cNvSpPr>
          <p:nvPr>
            <p:ph sz="half" idx="1"/>
          </p:nvPr>
        </p:nvSpPr>
        <p:spPr>
          <a:xfrm>
            <a:off x="5824182" y="1169079"/>
            <a:ext cx="4798979" cy="4764157"/>
          </a:xfrm>
        </p:spPr>
        <p:txBody>
          <a:bodyPr>
            <a:normAutofit fontScale="70000" lnSpcReduction="20000"/>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General provides information on the supplier, Industrial Shippers Inc., and the product being transported including quantity and some basic attributes.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Unique ID is an ID which is unique to the specific product type, Cold Rolled Steel Coils 60 gauge and 16 grade.</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Amount is the amount of the declared trait which is CO2e related to the transportation of the Cold Rolled Steel Coils.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Amount section also includes a Total Amount of CO2e which has increased as the product moved along the supply chain.</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Event is the process that is occurring during this step and what is being supplied. The date/time fields denote the time required to complete the event.</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Location of Event is the headquarters of Industrial Shippers Inc. who transported the Cold Rolled Steel Coils</a:t>
            </a:r>
          </a:p>
          <a:p>
            <a:endParaRPr lang="en-US" dirty="0"/>
          </a:p>
        </p:txBody>
      </p:sp>
    </p:spTree>
    <p:extLst>
      <p:ext uri="{BB962C8B-B14F-4D97-AF65-F5344CB8AC3E}">
        <p14:creationId xmlns:p14="http://schemas.microsoft.com/office/powerpoint/2010/main" val="350225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146A8-E037-0570-DBD0-1A5B6ACB1A98}"/>
              </a:ext>
            </a:extLst>
          </p:cNvPr>
          <p:cNvSpPr>
            <a:spLocks noGrp="1"/>
          </p:cNvSpPr>
          <p:nvPr>
            <p:ph idx="1"/>
          </p:nvPr>
        </p:nvSpPr>
        <p:spPr>
          <a:xfrm>
            <a:off x="1534890" y="1117536"/>
            <a:ext cx="9905999" cy="1142585"/>
          </a:xfrm>
        </p:spPr>
        <p:txBody>
          <a:bodyPr>
            <a:normAutofit/>
          </a:bodyPr>
          <a:lstStyle/>
          <a:p>
            <a:pPr marL="0" marR="0" lvl="0" indent="0" algn="l" rtl="0">
              <a:lnSpc>
                <a:spcPct val="90000"/>
              </a:lnSpc>
              <a:spcBef>
                <a:spcPts val="0"/>
              </a:spcBef>
              <a:spcAft>
                <a:spcPts val="0"/>
              </a:spcAft>
              <a:buNone/>
            </a:pPr>
            <a:r>
              <a:rPr lang="en-US" sz="1800" b="0" i="0" dirty="0">
                <a:solidFill>
                  <a:schemeClr val="dk1"/>
                </a:solidFill>
                <a:sym typeface="Century Gothic"/>
              </a:rPr>
              <a:t>The Carbon-ML project is developing an extensible open-source ecosystem </a:t>
            </a:r>
            <a:r>
              <a:rPr lang="en-US" sz="1800" dirty="0">
                <a:solidFill>
                  <a:schemeClr val="dk1"/>
                </a:solidFill>
                <a:sym typeface="Century Gothic"/>
              </a:rPr>
              <a:t>to</a:t>
            </a:r>
            <a:r>
              <a:rPr lang="en-US" sz="1800" b="0" i="0" dirty="0">
                <a:solidFill>
                  <a:schemeClr val="dk1"/>
                </a:solidFill>
                <a:sym typeface="Century Gothic"/>
              </a:rPr>
              <a:t> provid</a:t>
            </a:r>
            <a:r>
              <a:rPr lang="en-US" sz="1800" dirty="0">
                <a:solidFill>
                  <a:schemeClr val="dk1"/>
                </a:solidFill>
                <a:sym typeface="Century Gothic"/>
              </a:rPr>
              <a:t>e</a:t>
            </a:r>
            <a:r>
              <a:rPr lang="en-US" sz="1800" b="0" i="0" dirty="0">
                <a:solidFill>
                  <a:schemeClr val="dk1"/>
                </a:solidFill>
                <a:sym typeface="Century Gothic"/>
              </a:rPr>
              <a:t> declarations of measurements for embodied carbon in any product or service. Carbon-ML is incubated by </a:t>
            </a:r>
            <a:r>
              <a:rPr lang="en-US" sz="1800" b="0" i="0" u="sng" dirty="0">
                <a:solidFill>
                  <a:schemeClr val="hlink"/>
                </a:solidFill>
                <a:sym typeface="Century Gothic"/>
                <a:hlinkClick r:id="rId2"/>
              </a:rPr>
              <a:t>Carbon Finance Labs</a:t>
            </a:r>
            <a:r>
              <a:rPr lang="en-US" sz="1800" b="0" i="0" dirty="0">
                <a:solidFill>
                  <a:schemeClr val="dk1"/>
                </a:solidFill>
                <a:sym typeface="Century Gothic"/>
              </a:rPr>
              <a:t> in partnership with </a:t>
            </a:r>
            <a:r>
              <a:rPr lang="en-US" sz="1800" b="0" i="0" u="sng" dirty="0">
                <a:solidFill>
                  <a:schemeClr val="hlink"/>
                </a:solidFill>
                <a:sym typeface="Century Gothic"/>
                <a:hlinkClick r:id="rId3"/>
              </a:rPr>
              <a:t>Oxy Low Carbon Ventures</a:t>
            </a:r>
            <a:r>
              <a:rPr lang="en-US" sz="1800" b="0" i="0" dirty="0">
                <a:solidFill>
                  <a:schemeClr val="dk1"/>
                </a:solidFill>
                <a:sym typeface="Century Gothic"/>
              </a:rPr>
              <a:t> </a:t>
            </a:r>
            <a:r>
              <a:rPr lang="en-US" sz="1800" dirty="0">
                <a:solidFill>
                  <a:schemeClr val="dk1"/>
                </a:solidFill>
                <a:sym typeface="Century Gothic"/>
              </a:rPr>
              <a:t>with a goal</a:t>
            </a:r>
            <a:r>
              <a:rPr lang="en-US" sz="1800" b="0" i="0" dirty="0">
                <a:solidFill>
                  <a:schemeClr val="dk1"/>
                </a:solidFill>
                <a:sym typeface="Century Gothic"/>
              </a:rPr>
              <a:t> to rapidly evolve into an independently governed project.</a:t>
            </a:r>
            <a:endParaRPr lang="en-US" sz="1800" dirty="0"/>
          </a:p>
        </p:txBody>
      </p:sp>
      <p:sp>
        <p:nvSpPr>
          <p:cNvPr id="4" name="Footer Placeholder 3">
            <a:extLst>
              <a:ext uri="{FF2B5EF4-FFF2-40B4-BE49-F238E27FC236}">
                <a16:creationId xmlns:a16="http://schemas.microsoft.com/office/drawing/2014/main" id="{05F071E9-DB07-EBD0-4713-C88CCF750F3D}"/>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713F85F9-C060-703A-8088-D98239A377F2}"/>
              </a:ext>
            </a:extLst>
          </p:cNvPr>
          <p:cNvSpPr>
            <a:spLocks noGrp="1"/>
          </p:cNvSpPr>
          <p:nvPr>
            <p:ph type="sldNum" sz="quarter" idx="12"/>
          </p:nvPr>
        </p:nvSpPr>
        <p:spPr/>
        <p:txBody>
          <a:bodyPr/>
          <a:lstStyle/>
          <a:p>
            <a:fld id="{C0722274-0FAA-4649-AA4E-4210F4F32167}" type="slidenum">
              <a:rPr lang="en-US" smtClean="0"/>
              <a:pPr/>
              <a:t>2</a:t>
            </a:fld>
            <a:endParaRPr lang="en-US" dirty="0"/>
          </a:p>
        </p:txBody>
      </p:sp>
      <p:pic>
        <p:nvPicPr>
          <p:cNvPr id="6" name="Google Shape;217;p19">
            <a:extLst>
              <a:ext uri="{FF2B5EF4-FFF2-40B4-BE49-F238E27FC236}">
                <a16:creationId xmlns:a16="http://schemas.microsoft.com/office/drawing/2014/main" id="{A8211348-1440-66DF-2183-C9D22AD5AC79}"/>
              </a:ext>
            </a:extLst>
          </p:cNvPr>
          <p:cNvPicPr preferRelativeResize="0"/>
          <p:nvPr/>
        </p:nvPicPr>
        <p:blipFill rotWithShape="1">
          <a:blip r:embed="rId4">
            <a:alphaModFix/>
          </a:blip>
          <a:srcRect/>
          <a:stretch/>
        </p:blipFill>
        <p:spPr>
          <a:xfrm>
            <a:off x="1861855" y="2841354"/>
            <a:ext cx="2717398" cy="530223"/>
          </a:xfrm>
          <a:prstGeom prst="roundRect">
            <a:avLst>
              <a:gd name="adj" fmla="val 1858"/>
            </a:avLst>
          </a:prstGeom>
          <a:noFill/>
          <a:ln>
            <a:noFill/>
          </a:ln>
          <a:effectLst>
            <a:outerShdw blurRad="50800" dist="50800" dir="5400000" algn="tl" rotWithShape="0">
              <a:srgbClr val="000000">
                <a:alpha val="42745"/>
              </a:srgbClr>
            </a:outerShdw>
          </a:effectLst>
        </p:spPr>
      </p:pic>
      <p:pic>
        <p:nvPicPr>
          <p:cNvPr id="7" name="Google Shape;220;p19">
            <a:extLst>
              <a:ext uri="{FF2B5EF4-FFF2-40B4-BE49-F238E27FC236}">
                <a16:creationId xmlns:a16="http://schemas.microsoft.com/office/drawing/2014/main" id="{28A5AF97-BEBC-19AB-8CC3-C2C309A9FA5B}"/>
              </a:ext>
            </a:extLst>
          </p:cNvPr>
          <p:cNvPicPr preferRelativeResize="0"/>
          <p:nvPr/>
        </p:nvPicPr>
        <p:blipFill rotWithShape="1">
          <a:blip r:embed="rId5">
            <a:alphaModFix/>
          </a:blip>
          <a:srcRect/>
          <a:stretch/>
        </p:blipFill>
        <p:spPr>
          <a:xfrm>
            <a:off x="2202534" y="4144450"/>
            <a:ext cx="2311405" cy="451006"/>
          </a:xfrm>
          <a:prstGeom prst="rect">
            <a:avLst/>
          </a:prstGeom>
          <a:noFill/>
          <a:ln>
            <a:noFill/>
          </a:ln>
        </p:spPr>
      </p:pic>
      <p:sp>
        <p:nvSpPr>
          <p:cNvPr id="9" name="TextBox 8">
            <a:extLst>
              <a:ext uri="{FF2B5EF4-FFF2-40B4-BE49-F238E27FC236}">
                <a16:creationId xmlns:a16="http://schemas.microsoft.com/office/drawing/2014/main" id="{CE7D7EDC-DAD2-5BCC-7B68-FD227091695E}"/>
              </a:ext>
            </a:extLst>
          </p:cNvPr>
          <p:cNvSpPr txBox="1"/>
          <p:nvPr/>
        </p:nvSpPr>
        <p:spPr>
          <a:xfrm>
            <a:off x="4768513" y="2646558"/>
            <a:ext cx="6097136" cy="2070310"/>
          </a:xfrm>
          <a:prstGeom prst="rect">
            <a:avLst/>
          </a:prstGeom>
          <a:noFill/>
        </p:spPr>
        <p:txBody>
          <a:bodyPr wrap="square">
            <a:spAutoFit/>
          </a:bodyPr>
          <a:lstStyle/>
          <a:p>
            <a:pPr marL="257175" lvl="0" indent="-267652" algn="l" rtl="0">
              <a:lnSpc>
                <a:spcPct val="90000"/>
              </a:lnSpc>
              <a:spcBef>
                <a:spcPts val="0"/>
              </a:spcBef>
              <a:spcAft>
                <a:spcPts val="0"/>
              </a:spcAft>
              <a:buSzPts val="1100"/>
              <a:buChar char="•"/>
            </a:pPr>
            <a:r>
              <a:rPr lang="en-US" sz="1600" b="0" i="0" dirty="0">
                <a:solidFill>
                  <a:schemeClr val="bg2"/>
                </a:solidFill>
                <a:latin typeface="Calibri" panose="020F0502020204030204" pitchFamily="34" charset="0"/>
                <a:ea typeface="Calibri" panose="020F0502020204030204" pitchFamily="34" charset="0"/>
                <a:cs typeface="Calibri" panose="020F0502020204030204" pitchFamily="34" charset="0"/>
                <a:sym typeface="Century Gothic"/>
              </a:rPr>
              <a:t>We are a finance and technology </a:t>
            </a: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sym typeface="Century Gothic"/>
              </a:rPr>
              <a:t>incubator</a:t>
            </a:r>
            <a:r>
              <a:rPr lang="en-US" sz="1600" b="0" i="0" dirty="0">
                <a:solidFill>
                  <a:schemeClr val="bg2"/>
                </a:solidFill>
                <a:latin typeface="Calibri" panose="020F0502020204030204" pitchFamily="34" charset="0"/>
                <a:ea typeface="Calibri" panose="020F0502020204030204" pitchFamily="34" charset="0"/>
                <a:cs typeface="Calibri" panose="020F0502020204030204" pitchFamily="34" charset="0"/>
                <a:sym typeface="Century Gothic"/>
              </a:rPr>
              <a:t> creating and implementing new climate change solutions. Our impact comes from using a global network of resources and knowledge built over decades spent in the carbon, finance and technology sectors globally.</a:t>
            </a:r>
            <a:endPar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257175" lvl="0" indent="-197802" algn="l" rtl="0">
              <a:lnSpc>
                <a:spcPct val="90000"/>
              </a:lnSpc>
              <a:spcBef>
                <a:spcPts val="750"/>
              </a:spcBef>
              <a:spcAft>
                <a:spcPts val="0"/>
              </a:spcAft>
              <a:buSzPts val="1100"/>
              <a:buNone/>
            </a:pPr>
            <a:endParaRPr lang="en-US" sz="1600" b="0" i="0" dirty="0">
              <a:solidFill>
                <a:schemeClr val="bg2"/>
              </a:solidFill>
              <a:latin typeface="Calibri" panose="020F0502020204030204" pitchFamily="34" charset="0"/>
              <a:ea typeface="Calibri" panose="020F0502020204030204" pitchFamily="34" charset="0"/>
              <a:cs typeface="Calibri" panose="020F0502020204030204" pitchFamily="34" charset="0"/>
              <a:sym typeface="Century Gothic"/>
            </a:endParaRPr>
          </a:p>
          <a:p>
            <a:pPr marL="257175" lvl="0" indent="-267652" algn="l" rtl="0">
              <a:lnSpc>
                <a:spcPct val="90000"/>
              </a:lnSpc>
              <a:spcBef>
                <a:spcPts val="750"/>
              </a:spcBef>
              <a:spcAft>
                <a:spcPts val="0"/>
              </a:spcAft>
              <a:buSzPts val="1100"/>
              <a:buChar char="•"/>
            </a:pPr>
            <a:r>
              <a:rPr lang="en-US" sz="1600" b="0" i="0" dirty="0">
                <a:solidFill>
                  <a:schemeClr val="bg2"/>
                </a:solidFill>
                <a:latin typeface="Calibri" panose="020F0502020204030204" pitchFamily="34" charset="0"/>
                <a:ea typeface="Calibri" panose="020F0502020204030204" pitchFamily="34" charset="0"/>
                <a:cs typeface="Calibri" panose="020F0502020204030204" pitchFamily="34" charset="0"/>
                <a:sym typeface="Century Gothic"/>
              </a:rPr>
              <a:t>Oxy Low Carbon Ventures, LLC (OLCV), a subsidiary of Occidental, </a:t>
            </a: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sym typeface="Century Gothic"/>
              </a:rPr>
              <a:t>Petroleum</a:t>
            </a:r>
          </a:p>
        </p:txBody>
      </p:sp>
    </p:spTree>
    <p:extLst>
      <p:ext uri="{BB962C8B-B14F-4D97-AF65-F5344CB8AC3E}">
        <p14:creationId xmlns:p14="http://schemas.microsoft.com/office/powerpoint/2010/main" val="32883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1974492" y="619039"/>
            <a:ext cx="8441870" cy="658586"/>
          </a:xfrm>
        </p:spPr>
        <p:txBody>
          <a:bodyPr>
            <a:norm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Transportation Message Type continued</a:t>
            </a:r>
            <a:endParaRPr lang="en-US" sz="2800" dirty="0">
              <a:solidFill>
                <a:schemeClr val="accent1"/>
              </a:solidFill>
            </a:endParaRPr>
          </a:p>
        </p:txBody>
      </p:sp>
      <p:pic>
        <p:nvPicPr>
          <p:cNvPr id="8" name="Content Placeholder 7" descr="Graphical user interface, text, application, email&#10;&#10;Description automatically generated">
            <a:extLst>
              <a:ext uri="{FF2B5EF4-FFF2-40B4-BE49-F238E27FC236}">
                <a16:creationId xmlns:a16="http://schemas.microsoft.com/office/drawing/2014/main" id="{9A85C97B-5F87-236A-EF8F-6C390803A65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9813" y="1922521"/>
            <a:ext cx="4905316" cy="3892419"/>
          </a:xfrm>
        </p:spPr>
      </p:pic>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20</a:t>
            </a:fld>
            <a:endParaRPr lang="en-US" dirty="0"/>
          </a:p>
        </p:txBody>
      </p:sp>
      <p:sp>
        <p:nvSpPr>
          <p:cNvPr id="10" name="Content Placeholder 9">
            <a:extLst>
              <a:ext uri="{FF2B5EF4-FFF2-40B4-BE49-F238E27FC236}">
                <a16:creationId xmlns:a16="http://schemas.microsoft.com/office/drawing/2014/main" id="{06AB4D94-C7CF-0558-9FB8-F9E15FAB4802}"/>
              </a:ext>
            </a:extLst>
          </p:cNvPr>
          <p:cNvSpPr>
            <a:spLocks noGrp="1"/>
          </p:cNvSpPr>
          <p:nvPr>
            <p:ph sz="half" idx="1"/>
          </p:nvPr>
        </p:nvSpPr>
        <p:spPr>
          <a:xfrm>
            <a:off x="6298442" y="1953799"/>
            <a:ext cx="4788744" cy="3080845"/>
          </a:xfrm>
        </p:spPr>
        <p:txBody>
          <a:bodyPr>
            <a:normAutofit fontScale="77500" lnSpcReduction="20000"/>
          </a:bodyPr>
          <a:lstStyle/>
          <a:p>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Declared Trait Data Source summarizes from where the information about the CO2e was provided. </a:t>
            </a:r>
          </a:p>
          <a:p>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In this use case the CO2e amount was from a </a:t>
            </a: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CarbonSig</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report referencing the EPD Open Web Steel Joists and Joist Girders issued by the Steel Joist Institute, January 21, 2022, declaration number 4789985166.101.1.</a:t>
            </a:r>
          </a:p>
          <a:p>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measurement methodology provides summary information from the EPD as to how the CO2e was calculated.</a:t>
            </a:r>
          </a:p>
          <a:p>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Verifying Entity would be an external, certified audit firm that is qualified to certify the CO2e calculation method and amount.</a:t>
            </a:r>
          </a:p>
          <a:p>
            <a:endParaRPr lang="en-US" dirty="0"/>
          </a:p>
        </p:txBody>
      </p:sp>
    </p:spTree>
    <p:extLst>
      <p:ext uri="{BB962C8B-B14F-4D97-AF65-F5344CB8AC3E}">
        <p14:creationId xmlns:p14="http://schemas.microsoft.com/office/powerpoint/2010/main" val="361405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2307770" y="330624"/>
            <a:ext cx="8741229" cy="658586"/>
          </a:xfrm>
        </p:spPr>
        <p:txBody>
          <a:bodyPr>
            <a:norm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Transportation Message Type continued</a:t>
            </a:r>
            <a:endParaRPr lang="en-US" sz="2800" dirty="0">
              <a:solidFill>
                <a:schemeClr val="accent1"/>
              </a:solidFill>
            </a:endParaRPr>
          </a:p>
        </p:txBody>
      </p:sp>
      <p:pic>
        <p:nvPicPr>
          <p:cNvPr id="11" name="Content Placeholder 10" descr="Graphical user interface&#10;&#10;Description automatically generated">
            <a:extLst>
              <a:ext uri="{FF2B5EF4-FFF2-40B4-BE49-F238E27FC236}">
                <a16:creationId xmlns:a16="http://schemas.microsoft.com/office/drawing/2014/main" id="{138FF0CC-9A3B-D85F-F60D-40E04DAD84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43000" y="1152586"/>
            <a:ext cx="4404064" cy="5079615"/>
          </a:xfrm>
        </p:spPr>
      </p:pic>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21</a:t>
            </a:fld>
            <a:endParaRPr lang="en-US" dirty="0"/>
          </a:p>
        </p:txBody>
      </p:sp>
      <p:sp>
        <p:nvSpPr>
          <p:cNvPr id="13" name="Content Placeholder 12">
            <a:extLst>
              <a:ext uri="{FF2B5EF4-FFF2-40B4-BE49-F238E27FC236}">
                <a16:creationId xmlns:a16="http://schemas.microsoft.com/office/drawing/2014/main" id="{6BA2DF91-AEC1-93A2-EB1B-49F8BEE04909}"/>
              </a:ext>
            </a:extLst>
          </p:cNvPr>
          <p:cNvSpPr>
            <a:spLocks noGrp="1"/>
          </p:cNvSpPr>
          <p:nvPr>
            <p:ph sz="half" idx="1"/>
          </p:nvPr>
        </p:nvSpPr>
        <p:spPr>
          <a:xfrm>
            <a:off x="6096000" y="1413843"/>
            <a:ext cx="4953000" cy="3974586"/>
          </a:xfrm>
        </p:spPr>
        <p:txBody>
          <a:bodyPr>
            <a:normAutofit fontScale="70000" lnSpcReduction="20000"/>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Environmental Mitigation Instrument provides summary information regarding any offsets that were purchased and allocated to this product.</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For the Transportation, Industrial Shippers Inc. purchased enough offsets so that this order resulted in a carbon neutral product supply. In addition, the cumulative amount reflects the purchase by Steel Coils-R-Us and shows that this is a carbon neutral product supply.</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Product Origin Location remains consistent throughout the supply chain journey so that one can always reference where the raw materials and journey started. For this use case, the product origin will be Steel Coils-R-Us throughout the supply chain and other &lt;</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&gt; Message Types.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Business Transaction is a reference for the supplier and purchaser and provides additional details regarding the transaction that may be relevant to them. </a:t>
            </a:r>
          </a:p>
          <a:p>
            <a:endParaRPr lang="en-US" dirty="0"/>
          </a:p>
        </p:txBody>
      </p:sp>
    </p:spTree>
    <p:extLst>
      <p:ext uri="{BB962C8B-B14F-4D97-AF65-F5344CB8AC3E}">
        <p14:creationId xmlns:p14="http://schemas.microsoft.com/office/powerpoint/2010/main" val="275300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5452283" y="177415"/>
            <a:ext cx="6646458" cy="731015"/>
          </a:xfrm>
        </p:spPr>
        <p:txBody>
          <a:bodyPr>
            <a:normAutofit/>
          </a:bodyPr>
          <a:lstStyle/>
          <a:p>
            <a:r>
              <a:rPr lang="en-US" sz="26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6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6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Manufacturing Message Type</a:t>
            </a:r>
            <a:endParaRPr lang="en-US" sz="2600" dirty="0">
              <a:solidFill>
                <a:schemeClr val="accent1"/>
              </a:solidFill>
            </a:endParaRPr>
          </a:p>
        </p:txBody>
      </p:sp>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22</a:t>
            </a:fld>
            <a:endParaRPr lang="en-US" dirty="0"/>
          </a:p>
        </p:txBody>
      </p:sp>
      <p:sp>
        <p:nvSpPr>
          <p:cNvPr id="9" name="Content Placeholder 8">
            <a:extLst>
              <a:ext uri="{FF2B5EF4-FFF2-40B4-BE49-F238E27FC236}">
                <a16:creationId xmlns:a16="http://schemas.microsoft.com/office/drawing/2014/main" id="{A7EBFC20-409D-0BFB-7D29-F2AFD6DC79A9}"/>
              </a:ext>
            </a:extLst>
          </p:cNvPr>
          <p:cNvSpPr>
            <a:spLocks noGrp="1"/>
          </p:cNvSpPr>
          <p:nvPr>
            <p:ph sz="half" idx="1"/>
          </p:nvPr>
        </p:nvSpPr>
        <p:spPr>
          <a:xfrm>
            <a:off x="5884075" y="1230087"/>
            <a:ext cx="4798979" cy="4177602"/>
          </a:xfrm>
        </p:spPr>
        <p:txBody>
          <a:bodyPr>
            <a:normAutofit fontScale="70000" lnSpcReduction="20000"/>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General provides information on the supplier, ABC Steel Joists Co., and the product being supplied including quantity and some basic attributes.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Unique ID is an ID which is unique to the specific product type, K-Series Web Steel Joists with 60 ft span and 30 in depth.</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Amount is the amount of the declared trait which is CO2e related to the manufacture of the K-Series Web Steel Joists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Amount section also includes a Total Amount of CO2e which has increased as the product moved along the supply chain</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Event is the process that is occurring during this step and what is being supplied. The date/time fields denote the time required to complete the event.</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Location of Event is where the manufacture of the K-Series Web Steel Joists occurred.</a:t>
            </a:r>
          </a:p>
          <a:p>
            <a:endParaRPr lang="en-US" dirty="0"/>
          </a:p>
        </p:txBody>
      </p:sp>
      <p:pic>
        <p:nvPicPr>
          <p:cNvPr id="12" name="Picture 11" descr="Graphical user interface, application&#10;&#10;Description automatically generated">
            <a:extLst>
              <a:ext uri="{FF2B5EF4-FFF2-40B4-BE49-F238E27FC236}">
                <a16:creationId xmlns:a16="http://schemas.microsoft.com/office/drawing/2014/main" id="{8CD0D230-743D-9185-8B0A-8F9B1B03C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595" y="131082"/>
            <a:ext cx="3978844" cy="6109548"/>
          </a:xfrm>
          <a:prstGeom prst="rect">
            <a:avLst/>
          </a:prstGeom>
        </p:spPr>
      </p:pic>
    </p:spTree>
    <p:extLst>
      <p:ext uri="{BB962C8B-B14F-4D97-AF65-F5344CB8AC3E}">
        <p14:creationId xmlns:p14="http://schemas.microsoft.com/office/powerpoint/2010/main" val="1756601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1981316" y="577396"/>
            <a:ext cx="8441870" cy="658586"/>
          </a:xfrm>
        </p:spPr>
        <p:txBody>
          <a:bodyPr>
            <a:norm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Manufacturing Message Type continued</a:t>
            </a:r>
            <a:endParaRPr lang="en-US" sz="2800" dirty="0">
              <a:solidFill>
                <a:schemeClr val="accent1"/>
              </a:solidFill>
            </a:endParaRPr>
          </a:p>
        </p:txBody>
      </p:sp>
      <p:pic>
        <p:nvPicPr>
          <p:cNvPr id="8" name="Content Placeholder 7" descr="Graphical user interface, text, application, email&#10;&#10;Description automatically generated">
            <a:extLst>
              <a:ext uri="{FF2B5EF4-FFF2-40B4-BE49-F238E27FC236}">
                <a16:creationId xmlns:a16="http://schemas.microsoft.com/office/drawing/2014/main" id="{48121510-BC01-AF0D-0E09-7311D039C5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463" y="1921842"/>
            <a:ext cx="4799013" cy="3808066"/>
          </a:xfrm>
        </p:spPr>
      </p:pic>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23</a:t>
            </a:fld>
            <a:endParaRPr lang="en-US" dirty="0"/>
          </a:p>
        </p:txBody>
      </p:sp>
      <p:sp>
        <p:nvSpPr>
          <p:cNvPr id="10" name="Content Placeholder 9">
            <a:extLst>
              <a:ext uri="{FF2B5EF4-FFF2-40B4-BE49-F238E27FC236}">
                <a16:creationId xmlns:a16="http://schemas.microsoft.com/office/drawing/2014/main" id="{1A820378-74FB-48F8-090A-B01DDE838E8D}"/>
              </a:ext>
            </a:extLst>
          </p:cNvPr>
          <p:cNvSpPr>
            <a:spLocks noGrp="1"/>
          </p:cNvSpPr>
          <p:nvPr>
            <p:ph sz="half" idx="1"/>
          </p:nvPr>
        </p:nvSpPr>
        <p:spPr>
          <a:xfrm>
            <a:off x="6342798" y="1993028"/>
            <a:ext cx="4798979" cy="3550597"/>
          </a:xfrm>
        </p:spPr>
        <p:txBody>
          <a:bodyPr>
            <a:normAutofit fontScale="70000" lnSpcReduction="20000"/>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Declared Trait Data Source summarizes from where the information about the CO2e was provided. </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this use case the CO2e amount was from a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CarbonSig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report referencing the EPD Open Web Steel Joists and Joist Girders issued by the Steel Joist Institute, January 21, 2022, declaration number 4789985166.101.1.</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measurement methodology provides summary information from the EPD as to how the CO2e was calculated.</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Verifying Entity would be an external, certified audit firm that is qualified to certify the CO2e calculation method and amount.</a:t>
            </a:r>
          </a:p>
          <a:p>
            <a:endParaRPr lang="en-US" dirty="0"/>
          </a:p>
        </p:txBody>
      </p:sp>
    </p:spTree>
    <p:extLst>
      <p:ext uri="{BB962C8B-B14F-4D97-AF65-F5344CB8AC3E}">
        <p14:creationId xmlns:p14="http://schemas.microsoft.com/office/powerpoint/2010/main" val="69381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760-F915-B47F-510C-BF90068C92FA}"/>
              </a:ext>
            </a:extLst>
          </p:cNvPr>
          <p:cNvSpPr>
            <a:spLocks noGrp="1"/>
          </p:cNvSpPr>
          <p:nvPr>
            <p:ph type="title"/>
          </p:nvPr>
        </p:nvSpPr>
        <p:spPr>
          <a:xfrm>
            <a:off x="2307771" y="330624"/>
            <a:ext cx="9408832" cy="658586"/>
          </a:xfrm>
        </p:spPr>
        <p:txBody>
          <a:bodyPr>
            <a:norm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t>
            </a:r>
            <a:r>
              <a:rPr lang="en-US" sz="28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CarML</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&gt; Steel Manufacturing Message Type continued</a:t>
            </a:r>
            <a:endParaRPr lang="en-US" sz="2800" dirty="0">
              <a:solidFill>
                <a:schemeClr val="accent1"/>
              </a:solidFill>
            </a:endParaRPr>
          </a:p>
        </p:txBody>
      </p:sp>
      <p:sp>
        <p:nvSpPr>
          <p:cNvPr id="4" name="Content Placeholder 3">
            <a:extLst>
              <a:ext uri="{FF2B5EF4-FFF2-40B4-BE49-F238E27FC236}">
                <a16:creationId xmlns:a16="http://schemas.microsoft.com/office/drawing/2014/main" id="{3C11F0C0-2DDE-72F0-C713-1FD7F32E6FFC}"/>
              </a:ext>
            </a:extLst>
          </p:cNvPr>
          <p:cNvSpPr>
            <a:spLocks noGrp="1"/>
          </p:cNvSpPr>
          <p:nvPr>
            <p:ph sz="half" idx="2"/>
          </p:nvPr>
        </p:nvSpPr>
        <p:spPr>
          <a:xfrm>
            <a:off x="5896234" y="1562099"/>
            <a:ext cx="4798980" cy="3832225"/>
          </a:xfrm>
        </p:spPr>
        <p:txBody>
          <a:bodyPr>
            <a:normAutofit fontScale="70000" lnSpcReduction="20000"/>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Environmental Mitigation Instrument provides summary information regarding any offsets that were purchased and allocated to this product.</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For the Manufacturing, ABC Steel Joists Co. did not purchase any offsets so the cumulative amount does not change and is reflective of the previous purchases by Steel Coils-R-Us and Industrial Shippers Inc.</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Product Origin Location remains consistent throughout the supply chain journey so that one can always reference where the raw materials and journey started. For this use case, the product origin will be Steel Coils-R-Us throughout the supply chain and other &lt;</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CarML</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&gt; Message Types.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Business Transaction is a reference for the supplier and purchaser and provides additional details regarding the transaction that may be relevant to them. </a:t>
            </a:r>
          </a:p>
          <a:p>
            <a:endParaRPr lang="en-US" dirty="0"/>
          </a:p>
        </p:txBody>
      </p:sp>
      <p:sp>
        <p:nvSpPr>
          <p:cNvPr id="5" name="Footer Placeholder 4">
            <a:extLst>
              <a:ext uri="{FF2B5EF4-FFF2-40B4-BE49-F238E27FC236}">
                <a16:creationId xmlns:a16="http://schemas.microsoft.com/office/drawing/2014/main" id="{9ED128C8-7D03-0CA4-5CB9-A8AABA3682CC}"/>
              </a:ext>
            </a:extLst>
          </p:cNvPr>
          <p:cNvSpPr>
            <a:spLocks noGrp="1"/>
          </p:cNvSpPr>
          <p:nvPr>
            <p:ph type="ftr" sz="quarter" idx="11"/>
          </p:nvPr>
        </p:nvSpPr>
        <p:spPr/>
        <p:txBody>
          <a:bodyPr/>
          <a:lstStyle/>
          <a:p>
            <a:r>
              <a:rPr lang="en-US"/>
              <a:t>Carbon-ML Steel Industry Use Case</a:t>
            </a:r>
            <a:endParaRPr lang="en-US" dirty="0"/>
          </a:p>
        </p:txBody>
      </p:sp>
      <p:sp>
        <p:nvSpPr>
          <p:cNvPr id="6" name="Slide Number Placeholder 5">
            <a:extLst>
              <a:ext uri="{FF2B5EF4-FFF2-40B4-BE49-F238E27FC236}">
                <a16:creationId xmlns:a16="http://schemas.microsoft.com/office/drawing/2014/main" id="{E3522A77-9900-7C53-EC66-8D9B1B0D6AA4}"/>
              </a:ext>
            </a:extLst>
          </p:cNvPr>
          <p:cNvSpPr>
            <a:spLocks noGrp="1"/>
          </p:cNvSpPr>
          <p:nvPr>
            <p:ph type="sldNum" sz="quarter" idx="12"/>
          </p:nvPr>
        </p:nvSpPr>
        <p:spPr/>
        <p:txBody>
          <a:bodyPr/>
          <a:lstStyle/>
          <a:p>
            <a:fld id="{C0722274-0FAA-4649-AA4E-4210F4F32167}" type="slidenum">
              <a:rPr lang="en-US" smtClean="0"/>
              <a:t>24</a:t>
            </a:fld>
            <a:endParaRPr lang="en-US" dirty="0"/>
          </a:p>
        </p:txBody>
      </p:sp>
      <p:pic>
        <p:nvPicPr>
          <p:cNvPr id="7" name="Content Placeholder 6" descr="Graphical user interface, application&#10;&#10;Description automatically generated">
            <a:extLst>
              <a:ext uri="{FF2B5EF4-FFF2-40B4-BE49-F238E27FC236}">
                <a16:creationId xmlns:a16="http://schemas.microsoft.com/office/drawing/2014/main" id="{06B86807-F082-0698-533B-9597CA88F3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0601" y="1130790"/>
            <a:ext cx="4231102" cy="5082306"/>
          </a:xfrm>
        </p:spPr>
      </p:pic>
    </p:spTree>
    <p:extLst>
      <p:ext uri="{BB962C8B-B14F-4D97-AF65-F5344CB8AC3E}">
        <p14:creationId xmlns:p14="http://schemas.microsoft.com/office/powerpoint/2010/main" val="322627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F857-3613-4CFF-9177-F4D721E06F59}"/>
              </a:ext>
            </a:extLst>
          </p:cNvPr>
          <p:cNvSpPr>
            <a:spLocks noGrp="1"/>
          </p:cNvSpPr>
          <p:nvPr>
            <p:ph type="title"/>
          </p:nvPr>
        </p:nvSpPr>
        <p:spPr>
          <a:xfrm>
            <a:off x="941615" y="872935"/>
            <a:ext cx="11146972" cy="808908"/>
          </a:xfrm>
        </p:spPr>
        <p:txBody>
          <a:bodyPr>
            <a:normAutofit/>
          </a:bodyPr>
          <a:lstStyle/>
          <a:p>
            <a:pPr algn="ctr"/>
            <a:r>
              <a:rPr lang="en-US" dirty="0"/>
              <a:t>&lt;CarML&gt; Steel Use Case Supply Chain Journey QR Code</a:t>
            </a:r>
          </a:p>
        </p:txBody>
      </p:sp>
      <p:pic>
        <p:nvPicPr>
          <p:cNvPr id="7" name="Content Placeholder 6" descr="Qr code&#10;&#10;Description automatically generated">
            <a:extLst>
              <a:ext uri="{FF2B5EF4-FFF2-40B4-BE49-F238E27FC236}">
                <a16:creationId xmlns:a16="http://schemas.microsoft.com/office/drawing/2014/main" id="{F00EF663-2D01-5746-A180-CCEAE44061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7937" y="1801813"/>
            <a:ext cx="4229100" cy="4229100"/>
          </a:xfrm>
        </p:spPr>
      </p:pic>
      <p:sp>
        <p:nvSpPr>
          <p:cNvPr id="4" name="Footer Placeholder 3">
            <a:extLst>
              <a:ext uri="{FF2B5EF4-FFF2-40B4-BE49-F238E27FC236}">
                <a16:creationId xmlns:a16="http://schemas.microsoft.com/office/drawing/2014/main" id="{E714EFB2-ACAC-5A91-D07C-4D47ABFCFC60}"/>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A964B751-B773-BE40-53FD-EDBD14C5FAFD}"/>
              </a:ext>
            </a:extLst>
          </p:cNvPr>
          <p:cNvSpPr>
            <a:spLocks noGrp="1"/>
          </p:cNvSpPr>
          <p:nvPr>
            <p:ph type="sldNum" sz="quarter" idx="12"/>
          </p:nvPr>
        </p:nvSpPr>
        <p:spPr/>
        <p:txBody>
          <a:bodyPr/>
          <a:lstStyle/>
          <a:p>
            <a:fld id="{C0722274-0FAA-4649-AA4E-4210F4F32167}" type="slidenum">
              <a:rPr lang="en-US" smtClean="0"/>
              <a:pPr/>
              <a:t>25</a:t>
            </a:fld>
            <a:endParaRPr lang="en-US" dirty="0"/>
          </a:p>
        </p:txBody>
      </p:sp>
    </p:spTree>
    <p:extLst>
      <p:ext uri="{BB962C8B-B14F-4D97-AF65-F5344CB8AC3E}">
        <p14:creationId xmlns:p14="http://schemas.microsoft.com/office/powerpoint/2010/main" val="330422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60147-F1F7-D69F-8D1F-B1846E76C731}"/>
              </a:ext>
            </a:extLst>
          </p:cNvPr>
          <p:cNvSpPr>
            <a:spLocks noGrp="1"/>
          </p:cNvSpPr>
          <p:nvPr>
            <p:ph idx="1"/>
          </p:nvPr>
        </p:nvSpPr>
        <p:spPr>
          <a:xfrm>
            <a:off x="789218" y="3004457"/>
            <a:ext cx="9905999" cy="1415144"/>
          </a:xfrm>
        </p:spPr>
        <p:txBody>
          <a:bodyPr>
            <a:normAutofit/>
          </a:bodyPr>
          <a:lstStyle/>
          <a:p>
            <a:pPr marL="0" indent="0" algn="ctr">
              <a:buNone/>
            </a:pPr>
            <a:r>
              <a:rPr lang="en-US" sz="4800" b="1" dirty="0">
                <a:solidFill>
                  <a:schemeClr val="accent1"/>
                </a:solidFill>
              </a:rPr>
              <a:t>QUESTIONS?</a:t>
            </a:r>
          </a:p>
        </p:txBody>
      </p:sp>
      <p:sp>
        <p:nvSpPr>
          <p:cNvPr id="4" name="Footer Placeholder 3">
            <a:extLst>
              <a:ext uri="{FF2B5EF4-FFF2-40B4-BE49-F238E27FC236}">
                <a16:creationId xmlns:a16="http://schemas.microsoft.com/office/drawing/2014/main" id="{A549A145-3913-9B80-6CBD-4A65F3627406}"/>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2374CD6E-3C1A-F537-FA59-A6A9623D0550}"/>
              </a:ext>
            </a:extLst>
          </p:cNvPr>
          <p:cNvSpPr>
            <a:spLocks noGrp="1"/>
          </p:cNvSpPr>
          <p:nvPr>
            <p:ph type="sldNum" sz="quarter" idx="12"/>
          </p:nvPr>
        </p:nvSpPr>
        <p:spPr/>
        <p:txBody>
          <a:bodyPr/>
          <a:lstStyle/>
          <a:p>
            <a:fld id="{C0722274-0FAA-4649-AA4E-4210F4F32167}" type="slidenum">
              <a:rPr lang="en-US" smtClean="0"/>
              <a:pPr/>
              <a:t>26</a:t>
            </a:fld>
            <a:endParaRPr lang="en-US" dirty="0"/>
          </a:p>
        </p:txBody>
      </p:sp>
    </p:spTree>
    <p:extLst>
      <p:ext uri="{BB962C8B-B14F-4D97-AF65-F5344CB8AC3E}">
        <p14:creationId xmlns:p14="http://schemas.microsoft.com/office/powerpoint/2010/main" val="216519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D774B-2184-65CD-A8D2-81881C33053C}"/>
              </a:ext>
            </a:extLst>
          </p:cNvPr>
          <p:cNvSpPr>
            <a:spLocks noGrp="1"/>
          </p:cNvSpPr>
          <p:nvPr>
            <p:ph idx="1"/>
          </p:nvPr>
        </p:nvSpPr>
        <p:spPr>
          <a:xfrm>
            <a:off x="1355277" y="1801585"/>
            <a:ext cx="9905999" cy="4229101"/>
          </a:xfrm>
        </p:spPr>
        <p:txBody>
          <a:bodyPr/>
          <a:lstStyle/>
          <a:p>
            <a:pPr marL="0" indent="0">
              <a:buNone/>
            </a:pPr>
            <a:r>
              <a:rPr lang="en-US" sz="2400" b="1" dirty="0">
                <a:solidFill>
                  <a:schemeClr val="accent1"/>
                </a:solidFill>
              </a:rPr>
              <a:t>Carbon-ML Core Team:</a:t>
            </a:r>
          </a:p>
          <a:p>
            <a:pPr marL="0" indent="0">
              <a:buNone/>
            </a:pPr>
            <a:endParaRPr lang="en-US" dirty="0"/>
          </a:p>
          <a:p>
            <a:pPr marL="0" indent="0">
              <a:buNone/>
            </a:pPr>
            <a:r>
              <a:rPr lang="en-US" dirty="0">
                <a:hlinkClick r:id="rId2"/>
              </a:rPr>
              <a:t>Nick.Gogerty@carbonfinancelab.com</a:t>
            </a:r>
            <a:endParaRPr lang="en-US" dirty="0"/>
          </a:p>
          <a:p>
            <a:pPr marL="0" indent="0">
              <a:buNone/>
            </a:pPr>
            <a:r>
              <a:rPr lang="en-US" dirty="0">
                <a:hlinkClick r:id="rId3"/>
              </a:rPr>
              <a:t>Lynn.Connolly@carbon-ml.org</a:t>
            </a:r>
            <a:endParaRPr lang="en-US" dirty="0"/>
          </a:p>
          <a:p>
            <a:pPr marL="0" indent="0">
              <a:buNone/>
            </a:pPr>
            <a:r>
              <a:rPr lang="en-US" dirty="0">
                <a:hlinkClick r:id="rId4"/>
              </a:rPr>
              <a:t>Rene.Monroy@carbon-ml.org</a:t>
            </a:r>
            <a:endParaRPr lang="en-US" dirty="0"/>
          </a:p>
          <a:p>
            <a:pPr marL="0" indent="0">
              <a:buNone/>
            </a:pPr>
            <a:endParaRPr lang="en-US" dirty="0"/>
          </a:p>
          <a:p>
            <a:pPr marL="0" indent="0">
              <a:buNone/>
            </a:pPr>
            <a:r>
              <a:rPr lang="en-US" dirty="0">
                <a:hlinkClick r:id="rId5"/>
              </a:rPr>
              <a:t>info@carbon-ml.org</a:t>
            </a:r>
            <a:endParaRPr lang="en-US" dirty="0"/>
          </a:p>
          <a:p>
            <a:pPr marL="0" indent="0">
              <a:buNone/>
            </a:pPr>
            <a:r>
              <a:rPr lang="en-US" dirty="0">
                <a:hlinkClick r:id="rId6"/>
              </a:rPr>
              <a:t>www.carbon-ml.org</a:t>
            </a:r>
            <a:endParaRPr lang="en-US" dirty="0"/>
          </a:p>
          <a:p>
            <a:endParaRPr lang="en-US" dirty="0"/>
          </a:p>
        </p:txBody>
      </p:sp>
      <p:sp>
        <p:nvSpPr>
          <p:cNvPr id="4" name="Footer Placeholder 3">
            <a:extLst>
              <a:ext uri="{FF2B5EF4-FFF2-40B4-BE49-F238E27FC236}">
                <a16:creationId xmlns:a16="http://schemas.microsoft.com/office/drawing/2014/main" id="{CCD7807A-79CA-A767-F5D9-5F681DC93F17}"/>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D364EC48-1DCB-0B95-E1AF-CF4059408E6A}"/>
              </a:ext>
            </a:extLst>
          </p:cNvPr>
          <p:cNvSpPr>
            <a:spLocks noGrp="1"/>
          </p:cNvSpPr>
          <p:nvPr>
            <p:ph type="sldNum" sz="quarter" idx="12"/>
          </p:nvPr>
        </p:nvSpPr>
        <p:spPr/>
        <p:txBody>
          <a:bodyPr/>
          <a:lstStyle/>
          <a:p>
            <a:fld id="{C0722274-0FAA-4649-AA4E-4210F4F32167}" type="slidenum">
              <a:rPr lang="en-US" smtClean="0"/>
              <a:pPr/>
              <a:t>27</a:t>
            </a:fld>
            <a:endParaRPr lang="en-US" dirty="0"/>
          </a:p>
        </p:txBody>
      </p:sp>
    </p:spTree>
    <p:extLst>
      <p:ext uri="{BB962C8B-B14F-4D97-AF65-F5344CB8AC3E}">
        <p14:creationId xmlns:p14="http://schemas.microsoft.com/office/powerpoint/2010/main" val="57237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E589-F08E-1C6A-B8E7-1B499E16BC2D}"/>
              </a:ext>
            </a:extLst>
          </p:cNvPr>
          <p:cNvSpPr>
            <a:spLocks noGrp="1"/>
          </p:cNvSpPr>
          <p:nvPr>
            <p:ph type="title"/>
          </p:nvPr>
        </p:nvSpPr>
        <p:spPr>
          <a:xfrm>
            <a:off x="1366163" y="872935"/>
            <a:ext cx="9905999" cy="808908"/>
          </a:xfrm>
        </p:spPr>
        <p:txBody>
          <a:bodyPr/>
          <a:lstStyle/>
          <a:p>
            <a:r>
              <a:rPr lang="en-US" dirty="0"/>
              <a:t>Carbon-ML.org Vision</a:t>
            </a:r>
          </a:p>
        </p:txBody>
      </p:sp>
      <p:sp>
        <p:nvSpPr>
          <p:cNvPr id="3" name="Content Placeholder 2">
            <a:extLst>
              <a:ext uri="{FF2B5EF4-FFF2-40B4-BE49-F238E27FC236}">
                <a16:creationId xmlns:a16="http://schemas.microsoft.com/office/drawing/2014/main" id="{66D146A8-E037-0570-DBD0-1A5B6ACB1A98}"/>
              </a:ext>
            </a:extLst>
          </p:cNvPr>
          <p:cNvSpPr>
            <a:spLocks noGrp="1"/>
          </p:cNvSpPr>
          <p:nvPr>
            <p:ph idx="1"/>
          </p:nvPr>
        </p:nvSpPr>
        <p:spPr/>
        <p:txBody>
          <a:bodyPr>
            <a:normAutofit lnSpcReduction="10000"/>
          </a:bodyPr>
          <a:lstStyle/>
          <a:p>
            <a:r>
              <a:rPr lang="en-US" dirty="0"/>
              <a:t>As the world becomes increasingly concerned with carbon emissions accelerating environmental and climate impacts, there is an increasing emphasis on understanding the amount of carbon equivalent emissions produced during the entire lifecycle of a product or service. </a:t>
            </a:r>
          </a:p>
          <a:p>
            <a:r>
              <a:rPr lang="en-US" dirty="0"/>
              <a:t>Our vision is for embodied carbon data to freely flow between all product or service-related system interactions across supply chains, while maintaining useful standardized contexts. </a:t>
            </a:r>
          </a:p>
          <a:p>
            <a:r>
              <a:rPr lang="en-US" dirty="0"/>
              <a:t>At any point along the supply chain there should be a digital embodied carbon equivalent (CO2e) .</a:t>
            </a:r>
          </a:p>
          <a:p>
            <a:r>
              <a:rPr lang="en-US" dirty="0"/>
              <a:t>Making this a reality means incorporating the work of others and building an open-source evolving solution. </a:t>
            </a:r>
          </a:p>
          <a:p>
            <a:r>
              <a:rPr lang="en-US" dirty="0"/>
              <a:t>Working with others, creating consortia of like-minded actors each with roles, use cases and responsibilities to provide input on development, usage and acceptance for fit for purpose solutions. </a:t>
            </a:r>
          </a:p>
        </p:txBody>
      </p:sp>
      <p:sp>
        <p:nvSpPr>
          <p:cNvPr id="4" name="Footer Placeholder 3">
            <a:extLst>
              <a:ext uri="{FF2B5EF4-FFF2-40B4-BE49-F238E27FC236}">
                <a16:creationId xmlns:a16="http://schemas.microsoft.com/office/drawing/2014/main" id="{05F071E9-DB07-EBD0-4713-C88CCF750F3D}"/>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713F85F9-C060-703A-8088-D98239A377F2}"/>
              </a:ext>
            </a:extLst>
          </p:cNvPr>
          <p:cNvSpPr>
            <a:spLocks noGrp="1"/>
          </p:cNvSpPr>
          <p:nvPr>
            <p:ph type="sldNum" sz="quarter" idx="12"/>
          </p:nvPr>
        </p:nvSpPr>
        <p:spPr/>
        <p:txBody>
          <a:bodyPr/>
          <a:lstStyle/>
          <a:p>
            <a:fld id="{C0722274-0FAA-4649-AA4E-4210F4F32167}" type="slidenum">
              <a:rPr lang="en-US" smtClean="0"/>
              <a:pPr/>
              <a:t>3</a:t>
            </a:fld>
            <a:endParaRPr lang="en-US" dirty="0"/>
          </a:p>
        </p:txBody>
      </p:sp>
    </p:spTree>
    <p:extLst>
      <p:ext uri="{BB962C8B-B14F-4D97-AF65-F5344CB8AC3E}">
        <p14:creationId xmlns:p14="http://schemas.microsoft.com/office/powerpoint/2010/main" val="150219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F411-318C-8CA6-86FF-653FEEE52746}"/>
              </a:ext>
            </a:extLst>
          </p:cNvPr>
          <p:cNvSpPr>
            <a:spLocks noGrp="1"/>
          </p:cNvSpPr>
          <p:nvPr>
            <p:ph type="title"/>
          </p:nvPr>
        </p:nvSpPr>
        <p:spPr>
          <a:xfrm>
            <a:off x="1338948" y="872935"/>
            <a:ext cx="9905999" cy="808908"/>
          </a:xfrm>
        </p:spPr>
        <p:txBody>
          <a:bodyPr/>
          <a:lstStyle/>
          <a:p>
            <a:r>
              <a:rPr lang="en-US" dirty="0"/>
              <a:t>Carbon-ML.org Goals and Objectives</a:t>
            </a:r>
          </a:p>
        </p:txBody>
      </p:sp>
      <p:sp>
        <p:nvSpPr>
          <p:cNvPr id="3" name="Content Placeholder 2">
            <a:extLst>
              <a:ext uri="{FF2B5EF4-FFF2-40B4-BE49-F238E27FC236}">
                <a16:creationId xmlns:a16="http://schemas.microsoft.com/office/drawing/2014/main" id="{9003D078-5BE6-CB50-4FA7-23F406A8CE52}"/>
              </a:ext>
            </a:extLst>
          </p:cNvPr>
          <p:cNvSpPr>
            <a:spLocks noGrp="1"/>
          </p:cNvSpPr>
          <p:nvPr>
            <p:ph idx="1"/>
          </p:nvPr>
        </p:nvSpPr>
        <p:spPr>
          <a:xfrm>
            <a:off x="1338948" y="1638303"/>
            <a:ext cx="9905999" cy="4479472"/>
          </a:xfrm>
        </p:spPr>
        <p:txBody>
          <a:bodyPr>
            <a:normAutofit fontScale="85000" lnSpcReduction="10000"/>
          </a:bodyPr>
          <a:lstStyle/>
          <a:p>
            <a:r>
              <a:rPr lang="en-US" dirty="0"/>
              <a:t>Our goal is to make embodied carbon data flows related to declaring &amp; sharing easy, requiring: </a:t>
            </a:r>
          </a:p>
          <a:p>
            <a:pPr lvl="1"/>
            <a:r>
              <a:rPr lang="en-US" dirty="0"/>
              <a:t>An evolving ecosystem of actors. </a:t>
            </a:r>
          </a:p>
          <a:p>
            <a:pPr lvl="1"/>
            <a:r>
              <a:rPr lang="en-US" dirty="0"/>
              <a:t>Systems comprised of extensible schema referencing existing and evolving taxonomies. </a:t>
            </a:r>
          </a:p>
          <a:p>
            <a:pPr lvl="1"/>
            <a:r>
              <a:rPr lang="en-US" dirty="0"/>
              <a:t>A standard that is trusted, visible, open-source, adaptable, globally adoptable, and technology agnostic. </a:t>
            </a:r>
          </a:p>
          <a:p>
            <a:pPr lvl="1"/>
            <a:r>
              <a:rPr lang="en-US" dirty="0"/>
              <a:t>The customized creation of structured data declarations of measured embodied carbon (CO2e). </a:t>
            </a:r>
          </a:p>
          <a:p>
            <a:r>
              <a:rPr lang="en-US" dirty="0"/>
              <a:t>Enabling:</a:t>
            </a:r>
          </a:p>
          <a:p>
            <a:pPr lvl="1"/>
            <a:r>
              <a:rPr lang="en-US" dirty="0"/>
              <a:t>CO2e visibility for every product or service at any point along the supply chain.</a:t>
            </a:r>
          </a:p>
          <a:p>
            <a:pPr lvl="1"/>
            <a:r>
              <a:rPr lang="en-US" dirty="0"/>
              <a:t>Message Types containing information about the why, who, what, how, when, and where of the CO2e declaration, among other data reference points. </a:t>
            </a:r>
          </a:p>
          <a:p>
            <a:r>
              <a:rPr lang="en-US" dirty="0"/>
              <a:t>Empowering: </a:t>
            </a:r>
          </a:p>
          <a:p>
            <a:pPr lvl="1"/>
            <a:r>
              <a:rPr lang="en-US" dirty="0"/>
              <a:t>Private and public sector actors that produce, consume, govern, and track declarations of CO2e with maintainable, reasonable and standardized context for any product or service across supply chains.</a:t>
            </a:r>
          </a:p>
          <a:p>
            <a:pPr lvl="1"/>
            <a:r>
              <a:rPr lang="en-US" dirty="0"/>
              <a:t>Ecosystem partners to develop carbon related message types and related solutions such as displaying a product’s or service’s CO2e on its label/description.</a:t>
            </a:r>
          </a:p>
        </p:txBody>
      </p:sp>
      <p:sp>
        <p:nvSpPr>
          <p:cNvPr id="4" name="Footer Placeholder 3">
            <a:extLst>
              <a:ext uri="{FF2B5EF4-FFF2-40B4-BE49-F238E27FC236}">
                <a16:creationId xmlns:a16="http://schemas.microsoft.com/office/drawing/2014/main" id="{2E592C65-F14B-8662-D5F0-72F642854CE7}"/>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BE2E64D0-767C-A51A-6E7A-F5FDA5C509A2}"/>
              </a:ext>
            </a:extLst>
          </p:cNvPr>
          <p:cNvSpPr>
            <a:spLocks noGrp="1"/>
          </p:cNvSpPr>
          <p:nvPr>
            <p:ph type="sldNum" sz="quarter" idx="12"/>
          </p:nvPr>
        </p:nvSpPr>
        <p:spPr/>
        <p:txBody>
          <a:bodyPr/>
          <a:lstStyle/>
          <a:p>
            <a:fld id="{C0722274-0FAA-4649-AA4E-4210F4F32167}" type="slidenum">
              <a:rPr lang="en-US" smtClean="0"/>
              <a:pPr/>
              <a:t>4</a:t>
            </a:fld>
            <a:endParaRPr lang="en-US" dirty="0"/>
          </a:p>
        </p:txBody>
      </p:sp>
    </p:spTree>
    <p:extLst>
      <p:ext uri="{BB962C8B-B14F-4D97-AF65-F5344CB8AC3E}">
        <p14:creationId xmlns:p14="http://schemas.microsoft.com/office/powerpoint/2010/main" val="408927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F411-318C-8CA6-86FF-653FEEE52746}"/>
              </a:ext>
            </a:extLst>
          </p:cNvPr>
          <p:cNvSpPr>
            <a:spLocks noGrp="1"/>
          </p:cNvSpPr>
          <p:nvPr>
            <p:ph type="title"/>
          </p:nvPr>
        </p:nvSpPr>
        <p:spPr/>
        <p:txBody>
          <a:bodyPr/>
          <a:lstStyle/>
          <a:p>
            <a:r>
              <a:rPr lang="en-US" dirty="0"/>
              <a:t>Carbon-ML Ecosystem</a:t>
            </a:r>
          </a:p>
        </p:txBody>
      </p:sp>
      <p:sp>
        <p:nvSpPr>
          <p:cNvPr id="3" name="Content Placeholder 2">
            <a:extLst>
              <a:ext uri="{FF2B5EF4-FFF2-40B4-BE49-F238E27FC236}">
                <a16:creationId xmlns:a16="http://schemas.microsoft.com/office/drawing/2014/main" id="{9003D078-5BE6-CB50-4FA7-23F406A8CE52}"/>
              </a:ext>
            </a:extLst>
          </p:cNvPr>
          <p:cNvSpPr>
            <a:spLocks noGrp="1"/>
          </p:cNvSpPr>
          <p:nvPr>
            <p:ph idx="1"/>
          </p:nvPr>
        </p:nvSpPr>
        <p:spPr>
          <a:xfrm>
            <a:off x="1322618" y="1578428"/>
            <a:ext cx="9905999" cy="4495801"/>
          </a:xfrm>
        </p:spPr>
        <p:txBody>
          <a:bodyPr>
            <a:normAutofit fontScale="92500" lnSpcReduction="10000"/>
          </a:bodyPr>
          <a:lstStyle/>
          <a:p>
            <a:r>
              <a:rPr lang="en-US" dirty="0"/>
              <a:t>Carbon-ML is envisioned as an evolving ecosystem of: </a:t>
            </a:r>
          </a:p>
          <a:p>
            <a:pPr lvl="1"/>
            <a:r>
              <a:rPr lang="en-US" dirty="0"/>
              <a:t>Global industry and services participants along with regulatory consortia</a:t>
            </a:r>
          </a:p>
          <a:p>
            <a:pPr lvl="1"/>
            <a:r>
              <a:rPr lang="en-US" dirty="0"/>
              <a:t>Extensible schemas of taxonomies maintained and versioned in an open but rigorous way </a:t>
            </a:r>
          </a:p>
          <a:p>
            <a:pPr lvl="1"/>
            <a:r>
              <a:rPr lang="en-US" dirty="0"/>
              <a:t>Open mix of technology, languages, tools and platforms for expression, usage and management </a:t>
            </a:r>
          </a:p>
          <a:p>
            <a:pPr lvl="1"/>
            <a:r>
              <a:rPr lang="en-US" dirty="0"/>
              <a:t>Governance principles for organization and growth to maximize data flow and message type usage </a:t>
            </a:r>
          </a:p>
          <a:p>
            <a:r>
              <a:rPr lang="en-US" dirty="0"/>
              <a:t>The proposed Carbon-ML Ecosystem includes consortia from distinct industry verticals, and from service organizations that provide leading practices and standards across multiple industries and services such as standards and taxonomy providers, technology service providers, regulators, NGOs etc. for accelerating the declaration of CO2e for any product and/or service at any point along a supply chain. </a:t>
            </a:r>
          </a:p>
          <a:p>
            <a:r>
              <a:rPr lang="en-US" dirty="0"/>
              <a:t>The primary open-source technical standard format to be used within the Carbon-ML ecosystem is &lt;CarML&gt; Carbon Messaging Language.</a:t>
            </a:r>
          </a:p>
          <a:p>
            <a:endParaRPr lang="en-US" dirty="0"/>
          </a:p>
          <a:p>
            <a:endParaRPr lang="en-US" dirty="0"/>
          </a:p>
        </p:txBody>
      </p:sp>
      <p:sp>
        <p:nvSpPr>
          <p:cNvPr id="4" name="Footer Placeholder 3">
            <a:extLst>
              <a:ext uri="{FF2B5EF4-FFF2-40B4-BE49-F238E27FC236}">
                <a16:creationId xmlns:a16="http://schemas.microsoft.com/office/drawing/2014/main" id="{2E592C65-F14B-8662-D5F0-72F642854CE7}"/>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BE2E64D0-767C-A51A-6E7A-F5FDA5C509A2}"/>
              </a:ext>
            </a:extLst>
          </p:cNvPr>
          <p:cNvSpPr>
            <a:spLocks noGrp="1"/>
          </p:cNvSpPr>
          <p:nvPr>
            <p:ph type="sldNum" sz="quarter" idx="12"/>
          </p:nvPr>
        </p:nvSpPr>
        <p:spPr/>
        <p:txBody>
          <a:bodyPr/>
          <a:lstStyle/>
          <a:p>
            <a:fld id="{C0722274-0FAA-4649-AA4E-4210F4F32167}" type="slidenum">
              <a:rPr lang="en-US" smtClean="0"/>
              <a:pPr/>
              <a:t>5</a:t>
            </a:fld>
            <a:endParaRPr lang="en-US" dirty="0"/>
          </a:p>
        </p:txBody>
      </p:sp>
    </p:spTree>
    <p:extLst>
      <p:ext uri="{BB962C8B-B14F-4D97-AF65-F5344CB8AC3E}">
        <p14:creationId xmlns:p14="http://schemas.microsoft.com/office/powerpoint/2010/main" val="144493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4A92-C346-79FD-BAD5-B8E341BE1ADB}"/>
              </a:ext>
            </a:extLst>
          </p:cNvPr>
          <p:cNvSpPr>
            <a:spLocks noGrp="1"/>
          </p:cNvSpPr>
          <p:nvPr>
            <p:ph type="title"/>
          </p:nvPr>
        </p:nvSpPr>
        <p:spPr/>
        <p:txBody>
          <a:bodyPr/>
          <a:lstStyle/>
          <a:p>
            <a:r>
              <a:rPr lang="en-US" dirty="0"/>
              <a:t>Carbon-ML Ecosystem Consortia Responsibilities</a:t>
            </a:r>
          </a:p>
        </p:txBody>
      </p:sp>
      <p:sp>
        <p:nvSpPr>
          <p:cNvPr id="3" name="Content Placeholder 2">
            <a:extLst>
              <a:ext uri="{FF2B5EF4-FFF2-40B4-BE49-F238E27FC236}">
                <a16:creationId xmlns:a16="http://schemas.microsoft.com/office/drawing/2014/main" id="{A6ECD7DC-58DF-2ED0-9E7A-2C7532D92064}"/>
              </a:ext>
            </a:extLst>
          </p:cNvPr>
          <p:cNvSpPr>
            <a:spLocks noGrp="1"/>
          </p:cNvSpPr>
          <p:nvPr>
            <p:ph idx="1"/>
          </p:nvPr>
        </p:nvSpPr>
        <p:spPr/>
        <p:txBody>
          <a:bodyPr>
            <a:normAutofit/>
          </a:bodyPr>
          <a:lstStyle/>
          <a:p>
            <a:r>
              <a:rPr lang="en-US" dirty="0"/>
              <a:t>The goal of each Carbon-ML Ecosystem Industry Consortium is to form a consensus agreement as to the standard CO2e declaration message types to be used within their industry for the products or services at any point along the supply chain. Responsibilities include:</a:t>
            </a:r>
          </a:p>
          <a:p>
            <a:pPr lvl="1"/>
            <a:r>
              <a:rPr lang="en-US" dirty="0"/>
              <a:t>Providing expertise and work in shaping the resultant CO2e declaration Message Types </a:t>
            </a:r>
          </a:p>
          <a:p>
            <a:pPr lvl="1"/>
            <a:r>
              <a:rPr lang="en-US" dirty="0"/>
              <a:t>Active participation in working sessions and CO2e declaration message type development using &lt;CarML&gt; </a:t>
            </a:r>
          </a:p>
          <a:p>
            <a:pPr lvl="1"/>
            <a:r>
              <a:rPr lang="en-US" dirty="0"/>
              <a:t>Providing guidance on governance, existing taxonomies and structures, and incorporation of such </a:t>
            </a:r>
          </a:p>
          <a:p>
            <a:pPr lvl="1"/>
            <a:r>
              <a:rPr lang="en-US" dirty="0"/>
              <a:t>Assisting in shaping terms, reference data to be sourced, and definition of data fields</a:t>
            </a:r>
          </a:p>
          <a:p>
            <a:pPr lvl="1"/>
            <a:r>
              <a:rPr lang="en-US" dirty="0"/>
              <a:t>Assisting in promotional efforts, engaging others</a:t>
            </a:r>
          </a:p>
        </p:txBody>
      </p:sp>
      <p:sp>
        <p:nvSpPr>
          <p:cNvPr id="4" name="Footer Placeholder 3">
            <a:extLst>
              <a:ext uri="{FF2B5EF4-FFF2-40B4-BE49-F238E27FC236}">
                <a16:creationId xmlns:a16="http://schemas.microsoft.com/office/drawing/2014/main" id="{9A494EC6-3DD7-AC98-66DE-4AC13F1CB66A}"/>
              </a:ext>
            </a:extLst>
          </p:cNvPr>
          <p:cNvSpPr>
            <a:spLocks noGrp="1"/>
          </p:cNvSpPr>
          <p:nvPr>
            <p:ph type="ftr" sz="quarter" idx="11"/>
          </p:nvPr>
        </p:nvSpPr>
        <p:spPr/>
        <p:txBody>
          <a:bodyPr/>
          <a:lstStyle/>
          <a:p>
            <a:r>
              <a:rPr lang="en-US"/>
              <a:t>Carbon-ML Steel Industry Use Case</a:t>
            </a:r>
            <a:endParaRPr lang="en-US" dirty="0"/>
          </a:p>
        </p:txBody>
      </p:sp>
      <p:sp>
        <p:nvSpPr>
          <p:cNvPr id="5" name="Slide Number Placeholder 4">
            <a:extLst>
              <a:ext uri="{FF2B5EF4-FFF2-40B4-BE49-F238E27FC236}">
                <a16:creationId xmlns:a16="http://schemas.microsoft.com/office/drawing/2014/main" id="{E9B42B85-7CE9-40C3-7B9A-58D0C60694F5}"/>
              </a:ext>
            </a:extLst>
          </p:cNvPr>
          <p:cNvSpPr>
            <a:spLocks noGrp="1"/>
          </p:cNvSpPr>
          <p:nvPr>
            <p:ph type="sldNum" sz="quarter" idx="12"/>
          </p:nvPr>
        </p:nvSpPr>
        <p:spPr/>
        <p:txBody>
          <a:bodyPr/>
          <a:lstStyle/>
          <a:p>
            <a:fld id="{C0722274-0FAA-4649-AA4E-4210F4F32167}" type="slidenum">
              <a:rPr lang="en-US" smtClean="0"/>
              <a:pPr/>
              <a:t>6</a:t>
            </a:fld>
            <a:endParaRPr lang="en-US" dirty="0"/>
          </a:p>
        </p:txBody>
      </p:sp>
    </p:spTree>
    <p:extLst>
      <p:ext uri="{BB962C8B-B14F-4D97-AF65-F5344CB8AC3E}">
        <p14:creationId xmlns:p14="http://schemas.microsoft.com/office/powerpoint/2010/main" val="91624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2281-E921-8F77-8DAA-72323844B3DC}"/>
              </a:ext>
            </a:extLst>
          </p:cNvPr>
          <p:cNvSpPr>
            <a:spLocks noGrp="1"/>
          </p:cNvSpPr>
          <p:nvPr>
            <p:ph type="title"/>
          </p:nvPr>
        </p:nvSpPr>
        <p:spPr>
          <a:xfrm>
            <a:off x="1349834" y="872935"/>
            <a:ext cx="9905999" cy="808908"/>
          </a:xfrm>
        </p:spPr>
        <p:txBody>
          <a:bodyPr>
            <a:normAutofit/>
          </a:bodyPr>
          <a:lstStyle/>
          <a:p>
            <a:r>
              <a:rPr lang="en-US" dirty="0"/>
              <a:t>Carbon-ML.org Responsibilities</a:t>
            </a:r>
          </a:p>
        </p:txBody>
      </p:sp>
      <p:sp>
        <p:nvSpPr>
          <p:cNvPr id="3" name="Content Placeholder 2">
            <a:extLst>
              <a:ext uri="{FF2B5EF4-FFF2-40B4-BE49-F238E27FC236}">
                <a16:creationId xmlns:a16="http://schemas.microsoft.com/office/drawing/2014/main" id="{9431CB8F-9C1B-4412-9E5B-C9AE5B0230A6}"/>
              </a:ext>
            </a:extLst>
          </p:cNvPr>
          <p:cNvSpPr>
            <a:spLocks noGrp="1"/>
          </p:cNvSpPr>
          <p:nvPr>
            <p:ph idx="1"/>
          </p:nvPr>
        </p:nvSpPr>
        <p:spPr/>
        <p:txBody>
          <a:bodyPr/>
          <a:lstStyle/>
          <a:p>
            <a:r>
              <a:rPr lang="en-US" dirty="0"/>
              <a:t>Carbon-ML.org is the organization responsible for, among others:</a:t>
            </a:r>
          </a:p>
          <a:p>
            <a:pPr lvl="1"/>
            <a:r>
              <a:rPr lang="en-US" dirty="0"/>
              <a:t>The oversight and facilitation of the Carbon-ML Ecosystem Consortia </a:t>
            </a:r>
          </a:p>
          <a:p>
            <a:pPr lvl="1"/>
            <a:r>
              <a:rPr lang="en-US" dirty="0"/>
              <a:t>Maintenance of agreed upon governance, policies and procedures</a:t>
            </a:r>
          </a:p>
          <a:p>
            <a:pPr lvl="1"/>
            <a:r>
              <a:rPr lang="en-US" dirty="0"/>
              <a:t>The development of &lt;CarML&gt; Carbon Messaging Language and associated &lt;CarML&gt; Message Types and individual input fields that can be used on message types</a:t>
            </a:r>
          </a:p>
          <a:p>
            <a:pPr lvl="1"/>
            <a:r>
              <a:rPr lang="en-US" dirty="0"/>
              <a:t>The maintenance of the &lt;CarML&gt; Data Dictionary, generic APIs and other system entities, business rules, commands, etc.</a:t>
            </a:r>
          </a:p>
          <a:p>
            <a:pPr lvl="1"/>
            <a:r>
              <a:rPr lang="en-US" dirty="0"/>
              <a:t>Carbon-ML User Dashboard</a:t>
            </a:r>
          </a:p>
          <a:p>
            <a:pPr lvl="1"/>
            <a:r>
              <a:rPr lang="en-US" dirty="0"/>
              <a:t>Carbon-ML GitHub site</a:t>
            </a:r>
          </a:p>
          <a:p>
            <a:pPr lvl="1"/>
            <a:r>
              <a:rPr lang="en-US" dirty="0"/>
              <a:t>Promotion and marketing materials in conjunction with Carbon-ML Ecosystem Partners</a:t>
            </a:r>
          </a:p>
        </p:txBody>
      </p:sp>
      <p:sp>
        <p:nvSpPr>
          <p:cNvPr id="4" name="Footer Placeholder 3">
            <a:extLst>
              <a:ext uri="{FF2B5EF4-FFF2-40B4-BE49-F238E27FC236}">
                <a16:creationId xmlns:a16="http://schemas.microsoft.com/office/drawing/2014/main" id="{9C856DF0-43AA-E6DD-973D-D0A843C4329D}"/>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464929EC-1947-258F-3C92-D4F711281B88}"/>
              </a:ext>
            </a:extLst>
          </p:cNvPr>
          <p:cNvSpPr>
            <a:spLocks noGrp="1"/>
          </p:cNvSpPr>
          <p:nvPr>
            <p:ph type="sldNum" sz="quarter" idx="12"/>
          </p:nvPr>
        </p:nvSpPr>
        <p:spPr/>
        <p:txBody>
          <a:bodyPr/>
          <a:lstStyle/>
          <a:p>
            <a:fld id="{C0722274-0FAA-4649-AA4E-4210F4F32167}" type="slidenum">
              <a:rPr lang="en-US" smtClean="0"/>
              <a:pPr/>
              <a:t>7</a:t>
            </a:fld>
            <a:endParaRPr lang="en-US" dirty="0"/>
          </a:p>
        </p:txBody>
      </p:sp>
    </p:spTree>
    <p:extLst>
      <p:ext uri="{BB962C8B-B14F-4D97-AF65-F5344CB8AC3E}">
        <p14:creationId xmlns:p14="http://schemas.microsoft.com/office/powerpoint/2010/main" val="330224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C443-7540-E77A-C911-26394C219081}"/>
              </a:ext>
            </a:extLst>
          </p:cNvPr>
          <p:cNvSpPr>
            <a:spLocks noGrp="1"/>
          </p:cNvSpPr>
          <p:nvPr>
            <p:ph type="title"/>
          </p:nvPr>
        </p:nvSpPr>
        <p:spPr>
          <a:xfrm>
            <a:off x="1377049" y="872935"/>
            <a:ext cx="9905999" cy="808908"/>
          </a:xfrm>
        </p:spPr>
        <p:txBody>
          <a:bodyPr>
            <a:normAutofit/>
          </a:bodyPr>
          <a:lstStyle/>
          <a:p>
            <a:r>
              <a:rPr lang="en-US" dirty="0"/>
              <a:t>What is &lt;CarML&gt; Carbon Messaging Language?</a:t>
            </a:r>
          </a:p>
        </p:txBody>
      </p:sp>
      <p:sp>
        <p:nvSpPr>
          <p:cNvPr id="3" name="Content Placeholder 2">
            <a:extLst>
              <a:ext uri="{FF2B5EF4-FFF2-40B4-BE49-F238E27FC236}">
                <a16:creationId xmlns:a16="http://schemas.microsoft.com/office/drawing/2014/main" id="{941B3BC6-B1A4-2825-E421-46C608621709}"/>
              </a:ext>
            </a:extLst>
          </p:cNvPr>
          <p:cNvSpPr>
            <a:spLocks noGrp="1"/>
          </p:cNvSpPr>
          <p:nvPr>
            <p:ph idx="1"/>
          </p:nvPr>
        </p:nvSpPr>
        <p:spPr>
          <a:xfrm>
            <a:off x="1344391" y="1801585"/>
            <a:ext cx="9905999" cy="4229101"/>
          </a:xfrm>
        </p:spPr>
        <p:txBody>
          <a:bodyPr/>
          <a:lstStyle/>
          <a:p>
            <a:r>
              <a:rPr lang="en-US" dirty="0"/>
              <a:t>Carbon-ML.org is developing a standard language/format for CO2e Message Types, called &lt;CarML&gt; Carbon Messaging Language.</a:t>
            </a:r>
          </a:p>
          <a:p>
            <a:r>
              <a:rPr lang="en-US" dirty="0"/>
              <a:t>&lt;CarML&gt; is open-source and has been created to describe a standard technical format that uses human-readable language, text and syntax to store and communicate CO2e data between applications and end users.</a:t>
            </a:r>
          </a:p>
          <a:p>
            <a:r>
              <a:rPr lang="en-US" dirty="0"/>
              <a:t>The &lt;CarML&gt; extensible schema has been designed with adaptability in mind and is meant to evolve and extend as a framework, not being fully proscriptive of any one technology, solution, and/or interpretation.</a:t>
            </a:r>
          </a:p>
          <a:p>
            <a:r>
              <a:rPr lang="en-US" dirty="0"/>
              <a:t>A main goal of the Carbon-ML Ecosystem is to allow systems to exchange CO2e data through Message Types conforming to a global standard. &lt;CarML&gt; represents the language used to communicate inside such an ecosystem.</a:t>
            </a:r>
          </a:p>
          <a:p>
            <a:r>
              <a:rPr lang="en-US" dirty="0"/>
              <a:t>&lt;CarML&gt; is used to populate input fields on &lt;CarML&gt; Message Types.</a:t>
            </a:r>
          </a:p>
          <a:p>
            <a:endParaRPr lang="en-US" dirty="0"/>
          </a:p>
          <a:p>
            <a:endParaRPr lang="en-US" dirty="0"/>
          </a:p>
        </p:txBody>
      </p:sp>
      <p:sp>
        <p:nvSpPr>
          <p:cNvPr id="8" name="Footer Placeholder 7">
            <a:extLst>
              <a:ext uri="{FF2B5EF4-FFF2-40B4-BE49-F238E27FC236}">
                <a16:creationId xmlns:a16="http://schemas.microsoft.com/office/drawing/2014/main" id="{77C607A1-4EAB-519A-1E8E-763EFCC71191}"/>
              </a:ext>
            </a:extLst>
          </p:cNvPr>
          <p:cNvSpPr>
            <a:spLocks noGrp="1"/>
          </p:cNvSpPr>
          <p:nvPr>
            <p:ph type="ftr" sz="quarter" idx="11"/>
          </p:nvPr>
        </p:nvSpPr>
        <p:spPr/>
        <p:txBody>
          <a:bodyPr/>
          <a:lstStyle/>
          <a:p>
            <a:r>
              <a:rPr lang="en-US" dirty="0"/>
              <a:t>Carbon-ML Steel Industry Use Case</a:t>
            </a:r>
          </a:p>
        </p:txBody>
      </p:sp>
      <p:sp>
        <p:nvSpPr>
          <p:cNvPr id="9" name="Slide Number Placeholder 8">
            <a:extLst>
              <a:ext uri="{FF2B5EF4-FFF2-40B4-BE49-F238E27FC236}">
                <a16:creationId xmlns:a16="http://schemas.microsoft.com/office/drawing/2014/main" id="{00E5BA15-0C54-6F4C-C1A7-3249A33DCF27}"/>
              </a:ext>
            </a:extLst>
          </p:cNvPr>
          <p:cNvSpPr>
            <a:spLocks noGrp="1"/>
          </p:cNvSpPr>
          <p:nvPr>
            <p:ph type="sldNum" sz="quarter" idx="12"/>
          </p:nvPr>
        </p:nvSpPr>
        <p:spPr/>
        <p:txBody>
          <a:bodyPr/>
          <a:lstStyle/>
          <a:p>
            <a:fld id="{C0722274-0FAA-4649-AA4E-4210F4F32167}" type="slidenum">
              <a:rPr lang="en-US" smtClean="0"/>
              <a:pPr/>
              <a:t>8</a:t>
            </a:fld>
            <a:endParaRPr lang="en-US" dirty="0"/>
          </a:p>
        </p:txBody>
      </p:sp>
    </p:spTree>
    <p:extLst>
      <p:ext uri="{BB962C8B-B14F-4D97-AF65-F5344CB8AC3E}">
        <p14:creationId xmlns:p14="http://schemas.microsoft.com/office/powerpoint/2010/main" val="109580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CBAB-36FD-8B01-3AA7-E3866B7F24A8}"/>
              </a:ext>
            </a:extLst>
          </p:cNvPr>
          <p:cNvSpPr>
            <a:spLocks noGrp="1"/>
          </p:cNvSpPr>
          <p:nvPr>
            <p:ph type="title"/>
          </p:nvPr>
        </p:nvSpPr>
        <p:spPr/>
        <p:txBody>
          <a:bodyPr/>
          <a:lstStyle/>
          <a:p>
            <a:r>
              <a:rPr lang="en-US" dirty="0"/>
              <a:t>What is a &lt;CarML&gt; Message Type?</a:t>
            </a:r>
          </a:p>
        </p:txBody>
      </p:sp>
      <p:sp>
        <p:nvSpPr>
          <p:cNvPr id="3" name="Content Placeholder 2">
            <a:extLst>
              <a:ext uri="{FF2B5EF4-FFF2-40B4-BE49-F238E27FC236}">
                <a16:creationId xmlns:a16="http://schemas.microsoft.com/office/drawing/2014/main" id="{352F54E0-A750-E4F9-7951-5209870D4B1F}"/>
              </a:ext>
            </a:extLst>
          </p:cNvPr>
          <p:cNvSpPr>
            <a:spLocks noGrp="1"/>
          </p:cNvSpPr>
          <p:nvPr>
            <p:ph idx="1"/>
          </p:nvPr>
        </p:nvSpPr>
        <p:spPr/>
        <p:txBody>
          <a:bodyPr/>
          <a:lstStyle/>
          <a:p>
            <a:r>
              <a:rPr lang="en-US" dirty="0"/>
              <a:t>A &lt;CarML&gt; Message Type displays CO2e related product or service information, such as company, product, CO2e amount, measurement methodology, date and time, who created and who verified, location, transaction, environmental offsets, and any other user and consumer determined information. And it can also include links to detailed reports or other information.</a:t>
            </a:r>
          </a:p>
          <a:p>
            <a:r>
              <a:rPr lang="en-US" dirty="0"/>
              <a:t>&lt;CarML&gt; Message Types individual data input fields are populated using the &lt;CarML&gt; standard format</a:t>
            </a:r>
          </a:p>
          <a:p>
            <a:r>
              <a:rPr lang="en-US" dirty="0"/>
              <a:t>There are several ways to create a &lt;CarML&gt; Message Type, by accessing the &lt;CarML&gt; User Dashboard and selecting from:</a:t>
            </a:r>
          </a:p>
          <a:p>
            <a:pPr lvl="1"/>
            <a:r>
              <a:rPr lang="en-US" dirty="0"/>
              <a:t>Pre-built &lt;CarML&gt; Message Type templates</a:t>
            </a:r>
          </a:p>
          <a:p>
            <a:pPr lvl="1"/>
            <a:r>
              <a:rPr lang="en-US" dirty="0"/>
              <a:t>&lt;CarML&gt; Message Type Form Builder</a:t>
            </a:r>
          </a:p>
          <a:p>
            <a:pPr lvl="1"/>
            <a:r>
              <a:rPr lang="en-US" dirty="0"/>
              <a:t>Combination of pre-formatted &lt;CarML&gt; data form fields and user created form fields</a:t>
            </a:r>
          </a:p>
          <a:p>
            <a:endParaRPr lang="en-US" dirty="0"/>
          </a:p>
        </p:txBody>
      </p:sp>
      <p:sp>
        <p:nvSpPr>
          <p:cNvPr id="4" name="Footer Placeholder 3">
            <a:extLst>
              <a:ext uri="{FF2B5EF4-FFF2-40B4-BE49-F238E27FC236}">
                <a16:creationId xmlns:a16="http://schemas.microsoft.com/office/drawing/2014/main" id="{342727CF-3A13-C665-3C90-CE1C7B272DF1}"/>
              </a:ext>
            </a:extLst>
          </p:cNvPr>
          <p:cNvSpPr>
            <a:spLocks noGrp="1"/>
          </p:cNvSpPr>
          <p:nvPr>
            <p:ph type="ftr" sz="quarter" idx="11"/>
          </p:nvPr>
        </p:nvSpPr>
        <p:spPr/>
        <p:txBody>
          <a:bodyPr/>
          <a:lstStyle/>
          <a:p>
            <a:r>
              <a:rPr lang="en-US" dirty="0"/>
              <a:t>Carbon-ML Steel Industry Use Case</a:t>
            </a:r>
          </a:p>
        </p:txBody>
      </p:sp>
      <p:sp>
        <p:nvSpPr>
          <p:cNvPr id="5" name="Slide Number Placeholder 4">
            <a:extLst>
              <a:ext uri="{FF2B5EF4-FFF2-40B4-BE49-F238E27FC236}">
                <a16:creationId xmlns:a16="http://schemas.microsoft.com/office/drawing/2014/main" id="{5967A04F-92C6-A968-23A8-6C00A6A0B752}"/>
              </a:ext>
            </a:extLst>
          </p:cNvPr>
          <p:cNvSpPr>
            <a:spLocks noGrp="1"/>
          </p:cNvSpPr>
          <p:nvPr>
            <p:ph type="sldNum" sz="quarter" idx="12"/>
          </p:nvPr>
        </p:nvSpPr>
        <p:spPr/>
        <p:txBody>
          <a:bodyPr/>
          <a:lstStyle/>
          <a:p>
            <a:fld id="{C0722274-0FAA-4649-AA4E-4210F4F32167}" type="slidenum">
              <a:rPr lang="en-US" smtClean="0"/>
              <a:pPr/>
              <a:t>9</a:t>
            </a:fld>
            <a:endParaRPr lang="en-US" dirty="0"/>
          </a:p>
        </p:txBody>
      </p:sp>
    </p:spTree>
    <p:extLst>
      <p:ext uri="{BB962C8B-B14F-4D97-AF65-F5344CB8AC3E}">
        <p14:creationId xmlns:p14="http://schemas.microsoft.com/office/powerpoint/2010/main" val="4016646656"/>
      </p:ext>
    </p:extLst>
  </p:cSld>
  <p:clrMapOvr>
    <a:masterClrMapping/>
  </p:clrMapOvr>
</p:sld>
</file>

<file path=ppt/theme/theme1.xml><?xml version="1.0" encoding="utf-8"?>
<a:theme xmlns:a="http://schemas.openxmlformats.org/drawingml/2006/main" name="RegattaVTI">
  <a:themeElements>
    <a:clrScheme name="Custom 11">
      <a:dk1>
        <a:srgbClr val="0E462B"/>
      </a:dk1>
      <a:lt1>
        <a:srgbClr val="FFFFFF"/>
      </a:lt1>
      <a:dk2>
        <a:srgbClr val="0E462B"/>
      </a:dk2>
      <a:lt2>
        <a:srgbClr val="DBF7EA"/>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7382</TotalTime>
  <Words>3425</Words>
  <Application>Microsoft Office PowerPoint</Application>
  <PresentationFormat>Widescreen</PresentationFormat>
  <Paragraphs>215</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Lucida Sans Unicode</vt:lpstr>
      <vt:lpstr>Times New Roman</vt:lpstr>
      <vt:lpstr>Walbaum Display</vt:lpstr>
      <vt:lpstr>Wingdings</vt:lpstr>
      <vt:lpstr>RegattaVTI</vt:lpstr>
      <vt:lpstr>Carbon-ML ecosystem and  &lt;CARML&gt; standard</vt:lpstr>
      <vt:lpstr>PowerPoint Presentation</vt:lpstr>
      <vt:lpstr>Carbon-ML.org Vision</vt:lpstr>
      <vt:lpstr>Carbon-ML.org Goals and Objectives</vt:lpstr>
      <vt:lpstr>Carbon-ML Ecosystem</vt:lpstr>
      <vt:lpstr>Carbon-ML Ecosystem Consortia Responsibilities</vt:lpstr>
      <vt:lpstr>Carbon-ML.org Responsibilities</vt:lpstr>
      <vt:lpstr>What is &lt;CarML&gt; Carbon Messaging Language?</vt:lpstr>
      <vt:lpstr>What is a &lt;CarML&gt; Message Type?</vt:lpstr>
      <vt:lpstr>The &lt;CarML&gt; User Dashboard</vt:lpstr>
      <vt:lpstr>How Does &lt;CarML&gt; Work?</vt:lpstr>
      <vt:lpstr>How Does &lt;CarML&gt; Work continued?</vt:lpstr>
      <vt:lpstr>Carbon-ML Steel Industry Consortium</vt:lpstr>
      <vt:lpstr>Carbon-ML Steel Industry Use Case Example</vt:lpstr>
      <vt:lpstr>&lt;CarML&gt; Steel Use Case Message Types – Supply Chain Steps</vt:lpstr>
      <vt:lpstr>&lt;CarML&gt; Steel Raw Materials Message Type</vt:lpstr>
      <vt:lpstr>&lt;CarML&gt; Steel Raw Materials Message Type continued</vt:lpstr>
      <vt:lpstr>&lt;CarML&gt; Steel Raw Materials Message Type continued</vt:lpstr>
      <vt:lpstr>&lt;CarML&gt; Steel Transportation Message Type</vt:lpstr>
      <vt:lpstr>&lt;CarML&gt; Steel Transportation Message Type continued</vt:lpstr>
      <vt:lpstr>&lt;CarML&gt; Steel Transportation Message Type continued</vt:lpstr>
      <vt:lpstr>&lt;CarML&gt; Steel Manufacturing Message Type</vt:lpstr>
      <vt:lpstr>&lt;CarML&gt; Steel Manufacturing Message Type continued</vt:lpstr>
      <vt:lpstr>&lt;CarML&gt; Steel Manufacturing Message Type continued</vt:lpstr>
      <vt:lpstr>&lt;CarML&gt; Steel Use Case Supply Chain Journey QR Code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Connolly</dc:creator>
  <cp:lastModifiedBy>Lynn Connolly</cp:lastModifiedBy>
  <cp:revision>3</cp:revision>
  <cp:lastPrinted>2022-10-28T15:23:32Z</cp:lastPrinted>
  <dcterms:created xsi:type="dcterms:W3CDTF">2022-10-21T15:54:41Z</dcterms:created>
  <dcterms:modified xsi:type="dcterms:W3CDTF">2022-10-28T19:27:28Z</dcterms:modified>
</cp:coreProperties>
</file>