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6" r:id="rId3"/>
    <p:sldId id="267" r:id="rId4"/>
    <p:sldId id="266" r:id="rId5"/>
    <p:sldId id="257" r:id="rId6"/>
    <p:sldId id="268" r:id="rId7"/>
    <p:sldId id="258" r:id="rId8"/>
    <p:sldId id="259" r:id="rId9"/>
    <p:sldId id="269"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C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9"/>
    <p:restoredTop sz="94605"/>
  </p:normalViewPr>
  <p:slideViewPr>
    <p:cSldViewPr snapToGrid="0" snapToObjects="1">
      <p:cViewPr varScale="1">
        <p:scale>
          <a:sx n="132" d="100"/>
          <a:sy n="132"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C7CE-5579-054B-A878-336629063D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7DAE68-42B5-BE49-8A64-E98FF0938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FFC70E-ADB1-694E-B55B-E83F38106D1B}"/>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5" name="Footer Placeholder 4">
            <a:extLst>
              <a:ext uri="{FF2B5EF4-FFF2-40B4-BE49-F238E27FC236}">
                <a16:creationId xmlns:a16="http://schemas.microsoft.com/office/drawing/2014/main" id="{8049D5BC-3D33-6041-8AE4-EFDF97518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0112A-D325-F345-B429-8690BAC74219}"/>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3659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4698-1D88-E74E-A828-2F1AD8F4D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23C2DB-9E15-E44E-8F5C-CAD47B37DA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6A7B5-3BD0-FE4C-ABAD-A5B0B1E717E7}"/>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5" name="Footer Placeholder 4">
            <a:extLst>
              <a:ext uri="{FF2B5EF4-FFF2-40B4-BE49-F238E27FC236}">
                <a16:creationId xmlns:a16="http://schemas.microsoft.com/office/drawing/2014/main" id="{E5BBE5D3-5367-494D-A280-4292E156F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4D10D-A51A-0940-AAC9-97B77F3E1E5D}"/>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331726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4574D-39FC-8745-A84E-3C64DB81C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F87D2D-64E1-104E-AC54-E2421DFCD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7D8FD-414A-3C4C-8F22-0BC31F066DA1}"/>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5" name="Footer Placeholder 4">
            <a:extLst>
              <a:ext uri="{FF2B5EF4-FFF2-40B4-BE49-F238E27FC236}">
                <a16:creationId xmlns:a16="http://schemas.microsoft.com/office/drawing/2014/main" id="{64997109-2ECD-EE47-B66C-694D1AF9D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9D5C5-B3C8-0447-BBE7-CE7DC88E4C47}"/>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41239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E4B5-0571-BB48-95BC-0D6E79AA5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6F42F-AE70-EF45-A1E6-21CF11CEC2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76C55-9055-F445-A241-53CD5B84D73C}"/>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5" name="Footer Placeholder 4">
            <a:extLst>
              <a:ext uri="{FF2B5EF4-FFF2-40B4-BE49-F238E27FC236}">
                <a16:creationId xmlns:a16="http://schemas.microsoft.com/office/drawing/2014/main" id="{81A8FE50-A9DB-1341-87E9-49E41AA4B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59661-4FD9-2E43-B3D7-C716E0A02AFD}"/>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191943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8A02-6C0D-6140-9BD4-ADF250B3CE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E51DFF-7DF5-FC41-838C-2614EAEEE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A8C06-5210-6A44-8C17-F7391C9F9A9D}"/>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5" name="Footer Placeholder 4">
            <a:extLst>
              <a:ext uri="{FF2B5EF4-FFF2-40B4-BE49-F238E27FC236}">
                <a16:creationId xmlns:a16="http://schemas.microsoft.com/office/drawing/2014/main" id="{71B3FEA7-0178-4A4B-B932-9E0D4CCAA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064E5-EE06-F946-95E9-2577B9163CE4}"/>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49600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9E86-25CF-9A48-A8AB-60F888A5B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47626E-8666-5144-AE4E-7028AD61EB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25BAB5-A80D-F644-991D-129E9FF00A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944DD8-88D5-6742-869F-6434BEDCAE6F}"/>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6" name="Footer Placeholder 5">
            <a:extLst>
              <a:ext uri="{FF2B5EF4-FFF2-40B4-BE49-F238E27FC236}">
                <a16:creationId xmlns:a16="http://schemas.microsoft.com/office/drawing/2014/main" id="{07334D23-DDE9-9647-B75C-147D9876B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5020C-50D7-0040-811D-C58067F2C528}"/>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100798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493D-9185-9048-98D0-A54645D08C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FB8B42-A2AA-1346-8A2F-52EA4208B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A833B8-D8A3-C340-BCFE-7161EEBFC3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2103CF-197C-CF45-9670-4ED14C582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2D093C-C8CD-B842-BE32-70307731A7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46FF4-E192-4244-A769-3FF788BA461E}"/>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8" name="Footer Placeholder 7">
            <a:extLst>
              <a:ext uri="{FF2B5EF4-FFF2-40B4-BE49-F238E27FC236}">
                <a16:creationId xmlns:a16="http://schemas.microsoft.com/office/drawing/2014/main" id="{D1D10DAA-BFA4-0240-B4F0-09FC76174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BA60B4-756D-7946-BA0D-C6BD2E931FD7}"/>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32673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D8AD-B426-9345-8C94-02B158E67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EB5E03-D326-6F42-8426-A9D2D8B38D3B}"/>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4" name="Footer Placeholder 3">
            <a:extLst>
              <a:ext uri="{FF2B5EF4-FFF2-40B4-BE49-F238E27FC236}">
                <a16:creationId xmlns:a16="http://schemas.microsoft.com/office/drawing/2014/main" id="{CE10BB00-C814-0345-BD98-81B38D081A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7B7DD-35E0-A448-9D59-AA3A40776605}"/>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222513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1FB8B-E204-3843-B988-58A57BDD374F}"/>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3" name="Footer Placeholder 2">
            <a:extLst>
              <a:ext uri="{FF2B5EF4-FFF2-40B4-BE49-F238E27FC236}">
                <a16:creationId xmlns:a16="http://schemas.microsoft.com/office/drawing/2014/main" id="{E7FCB2D9-10FA-D344-A4B1-7192964D07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E16B8-87EF-384A-B4B2-1832F20E6D1C}"/>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256700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AB08-D370-D848-BF7A-EF30B72C7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41794-252E-1145-A22D-1B4C98037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D5EF1C-E834-644B-9842-8311A516E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262D8-3114-004E-9C88-58AB6D037B78}"/>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6" name="Footer Placeholder 5">
            <a:extLst>
              <a:ext uri="{FF2B5EF4-FFF2-40B4-BE49-F238E27FC236}">
                <a16:creationId xmlns:a16="http://schemas.microsoft.com/office/drawing/2014/main" id="{37D4C583-2852-B447-9C92-21D8DF9BD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66B58-F760-754E-B022-82FEA1D9A864}"/>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19348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8D00-E087-DC48-801C-392AAB8D5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A92CC9-CF76-E84D-816F-B962317C3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D8F1C-2676-2D4B-90AA-EB6A0448F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EBA43-FD02-734F-BA6E-D0575870E041}"/>
              </a:ext>
            </a:extLst>
          </p:cNvPr>
          <p:cNvSpPr>
            <a:spLocks noGrp="1"/>
          </p:cNvSpPr>
          <p:nvPr>
            <p:ph type="dt" sz="half" idx="10"/>
          </p:nvPr>
        </p:nvSpPr>
        <p:spPr/>
        <p:txBody>
          <a:bodyPr/>
          <a:lstStyle/>
          <a:p>
            <a:fld id="{C61322E5-9BA6-7945-A78D-8DFBA3CDAB04}" type="datetimeFigureOut">
              <a:rPr lang="en-US" smtClean="0"/>
              <a:t>2/10/21</a:t>
            </a:fld>
            <a:endParaRPr lang="en-US"/>
          </a:p>
        </p:txBody>
      </p:sp>
      <p:sp>
        <p:nvSpPr>
          <p:cNvPr id="6" name="Footer Placeholder 5">
            <a:extLst>
              <a:ext uri="{FF2B5EF4-FFF2-40B4-BE49-F238E27FC236}">
                <a16:creationId xmlns:a16="http://schemas.microsoft.com/office/drawing/2014/main" id="{28DF24DE-BD6E-0644-827E-E9508A8D4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E879E-97D7-A649-9C50-217E1D53986B}"/>
              </a:ext>
            </a:extLst>
          </p:cNvPr>
          <p:cNvSpPr>
            <a:spLocks noGrp="1"/>
          </p:cNvSpPr>
          <p:nvPr>
            <p:ph type="sldNum" sz="quarter" idx="12"/>
          </p:nvPr>
        </p:nvSpPr>
        <p:spPr/>
        <p:txBody>
          <a:bodyPr/>
          <a:lstStyle/>
          <a:p>
            <a:fld id="{5DA0FA1B-9F72-2949-AE44-2AAC466C8EF5}" type="slidenum">
              <a:rPr lang="en-US" smtClean="0"/>
              <a:t>‹#›</a:t>
            </a:fld>
            <a:endParaRPr lang="en-US"/>
          </a:p>
        </p:txBody>
      </p:sp>
    </p:spTree>
    <p:extLst>
      <p:ext uri="{BB962C8B-B14F-4D97-AF65-F5344CB8AC3E}">
        <p14:creationId xmlns:p14="http://schemas.microsoft.com/office/powerpoint/2010/main" val="105234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E07E9A-0532-8F4F-A205-ED9DEB6B7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1CCD3-DA44-5D4B-9921-9A0A2F6F4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D40AA-8B16-8E43-917F-3368FCAB4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322E5-9BA6-7945-A78D-8DFBA3CDAB04}" type="datetimeFigureOut">
              <a:rPr lang="en-US" smtClean="0"/>
              <a:t>2/10/21</a:t>
            </a:fld>
            <a:endParaRPr lang="en-US"/>
          </a:p>
        </p:txBody>
      </p:sp>
      <p:sp>
        <p:nvSpPr>
          <p:cNvPr id="5" name="Footer Placeholder 4">
            <a:extLst>
              <a:ext uri="{FF2B5EF4-FFF2-40B4-BE49-F238E27FC236}">
                <a16:creationId xmlns:a16="http://schemas.microsoft.com/office/drawing/2014/main" id="{D930364D-E75B-584F-89C5-B994E9C05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B03276-0B0D-A142-B6D8-7B1D3C37D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0FA1B-9F72-2949-AE44-2AAC466C8EF5}" type="slidenum">
              <a:rPr lang="en-US" smtClean="0"/>
              <a:t>‹#›</a:t>
            </a:fld>
            <a:endParaRPr lang="en-US"/>
          </a:p>
        </p:txBody>
      </p:sp>
    </p:spTree>
    <p:extLst>
      <p:ext uri="{BB962C8B-B14F-4D97-AF65-F5344CB8AC3E}">
        <p14:creationId xmlns:p14="http://schemas.microsoft.com/office/powerpoint/2010/main" val="410156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45ADB43A-A8DE-4D42-BFF3-7E89E50C72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559" y="122767"/>
            <a:ext cx="1641024" cy="820512"/>
          </a:xfrm>
          <a:prstGeom prst="rect">
            <a:avLst/>
          </a:prstGeom>
        </p:spPr>
      </p:pic>
      <p:sp>
        <p:nvSpPr>
          <p:cNvPr id="3" name="TextBox 2">
            <a:extLst>
              <a:ext uri="{FF2B5EF4-FFF2-40B4-BE49-F238E27FC236}">
                <a16:creationId xmlns:a16="http://schemas.microsoft.com/office/drawing/2014/main" id="{75F50ECE-7AF6-C54F-9FD0-E8D953B9C0A7}"/>
              </a:ext>
            </a:extLst>
          </p:cNvPr>
          <p:cNvSpPr txBox="1"/>
          <p:nvPr/>
        </p:nvSpPr>
        <p:spPr>
          <a:xfrm>
            <a:off x="185559" y="1002395"/>
            <a:ext cx="3135157" cy="1710148"/>
          </a:xfrm>
          <a:prstGeom prst="rect">
            <a:avLst/>
          </a:prstGeom>
          <a:noFill/>
        </p:spPr>
        <p:txBody>
          <a:bodyPr wrap="square" rtlCol="0">
            <a:spAutoFit/>
          </a:bodyPr>
          <a:lstStyle/>
          <a:p>
            <a:pPr>
              <a:lnSpc>
                <a:spcPct val="150000"/>
              </a:lnSpc>
            </a:pPr>
            <a:r>
              <a:rPr lang="en-CA" dirty="0">
                <a:solidFill>
                  <a:schemeClr val="accent1">
                    <a:lumMod val="50000"/>
                  </a:schemeClr>
                </a:solidFill>
              </a:rPr>
              <a:t>Actively transforming low-rise practices to become climate positive as quickly and intelligently as possible.</a:t>
            </a:r>
            <a:endParaRPr lang="en-US" dirty="0">
              <a:solidFill>
                <a:schemeClr val="accent1">
                  <a:lumMod val="50000"/>
                </a:schemeClr>
              </a:solidFill>
              <a:latin typeface="Gibson" panose="02000000000000000000" pitchFamily="2" charset="77"/>
            </a:endParaRPr>
          </a:p>
        </p:txBody>
      </p:sp>
      <p:pic>
        <p:nvPicPr>
          <p:cNvPr id="1026" name="Picture 2" descr="Filling in the 'Missing Middle': No new wheels, please ...">
            <a:extLst>
              <a:ext uri="{FF2B5EF4-FFF2-40B4-BE49-F238E27FC236}">
                <a16:creationId xmlns:a16="http://schemas.microsoft.com/office/drawing/2014/main" id="{E2F1437F-51DD-8742-A4E5-5783F274C3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984500"/>
            <a:ext cx="12192000" cy="38735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C226CD-6E0D-0741-BBA4-0A9DF688F4ED}"/>
              </a:ext>
            </a:extLst>
          </p:cNvPr>
          <p:cNvSpPr txBox="1"/>
          <p:nvPr/>
        </p:nvSpPr>
        <p:spPr>
          <a:xfrm>
            <a:off x="4937760" y="145402"/>
            <a:ext cx="6882063" cy="2708434"/>
          </a:xfrm>
          <a:prstGeom prst="rect">
            <a:avLst/>
          </a:prstGeom>
          <a:noFill/>
        </p:spPr>
        <p:txBody>
          <a:bodyPr wrap="square" rtlCol="0">
            <a:spAutoFit/>
          </a:bodyPr>
          <a:lstStyle/>
          <a:p>
            <a:pPr>
              <a:spcAft>
                <a:spcPts val="600"/>
              </a:spcAft>
            </a:pPr>
            <a:r>
              <a:rPr lang="en-US" sz="2000" b="1" dirty="0">
                <a:solidFill>
                  <a:schemeClr val="accent1">
                    <a:lumMod val="50000"/>
                  </a:schemeClr>
                </a:solidFill>
                <a:latin typeface="Gibson" panose="02000000000000000000" pitchFamily="2" charset="77"/>
              </a:rPr>
              <a:t>Why Low-Rise?</a:t>
            </a:r>
          </a:p>
          <a:p>
            <a:pPr marL="285750" indent="-285750">
              <a:spcAft>
                <a:spcPts val="600"/>
              </a:spcAft>
              <a:buFont typeface="Arial" panose="020B0604020202020204" pitchFamily="34" charset="0"/>
              <a:buChar char="•"/>
            </a:pPr>
            <a:r>
              <a:rPr lang="en-US" sz="2000" dirty="0">
                <a:solidFill>
                  <a:schemeClr val="accent1">
                    <a:lumMod val="50000"/>
                  </a:schemeClr>
                </a:solidFill>
                <a:latin typeface="Gibson" panose="02000000000000000000" pitchFamily="2" charset="77"/>
              </a:rPr>
              <a:t>At least 50% of what gets built in North America</a:t>
            </a:r>
          </a:p>
          <a:p>
            <a:pPr marL="285750" indent="-285750">
              <a:spcAft>
                <a:spcPts val="600"/>
              </a:spcAft>
              <a:buFont typeface="Arial" panose="020B0604020202020204" pitchFamily="34" charset="0"/>
              <a:buChar char="•"/>
            </a:pPr>
            <a:r>
              <a:rPr lang="en-US" sz="2000" dirty="0">
                <a:solidFill>
                  <a:schemeClr val="accent1">
                    <a:lumMod val="50000"/>
                  </a:schemeClr>
                </a:solidFill>
                <a:latin typeface="Gibson" panose="02000000000000000000" pitchFamily="2" charset="77"/>
              </a:rPr>
              <a:t>Less reliant on structural concrete and steel</a:t>
            </a:r>
          </a:p>
          <a:p>
            <a:pPr marL="285750" indent="-285750">
              <a:spcAft>
                <a:spcPts val="600"/>
              </a:spcAft>
              <a:buFont typeface="Arial" panose="020B0604020202020204" pitchFamily="34" charset="0"/>
              <a:buChar char="•"/>
            </a:pPr>
            <a:r>
              <a:rPr lang="en-US" sz="2000" dirty="0">
                <a:solidFill>
                  <a:schemeClr val="accent1">
                    <a:lumMod val="50000"/>
                  </a:schemeClr>
                </a:solidFill>
                <a:latin typeface="Gibson" panose="02000000000000000000" pitchFamily="2" charset="77"/>
              </a:rPr>
              <a:t>More material options &amp; competition</a:t>
            </a:r>
          </a:p>
          <a:p>
            <a:pPr marL="285750" indent="-285750">
              <a:spcAft>
                <a:spcPts val="600"/>
              </a:spcAft>
              <a:buFont typeface="Arial" panose="020B0604020202020204" pitchFamily="34" charset="0"/>
              <a:buChar char="•"/>
            </a:pPr>
            <a:r>
              <a:rPr lang="en-US" sz="2000" dirty="0">
                <a:solidFill>
                  <a:schemeClr val="accent1">
                    <a:lumMod val="50000"/>
                  </a:schemeClr>
                </a:solidFill>
                <a:latin typeface="Gibson" panose="02000000000000000000" pitchFamily="2" charset="77"/>
              </a:rPr>
              <a:t>More existing carbon-storing options</a:t>
            </a:r>
          </a:p>
          <a:p>
            <a:pPr marL="285750" indent="-285750">
              <a:spcAft>
                <a:spcPts val="600"/>
              </a:spcAft>
              <a:buFont typeface="Arial" panose="020B0604020202020204" pitchFamily="34" charset="0"/>
              <a:buChar char="•"/>
            </a:pPr>
            <a:r>
              <a:rPr lang="en-US" sz="2000" dirty="0">
                <a:solidFill>
                  <a:schemeClr val="accent1">
                    <a:lumMod val="50000"/>
                  </a:schemeClr>
                </a:solidFill>
                <a:latin typeface="Gibson" panose="02000000000000000000" pitchFamily="2" charset="77"/>
              </a:rPr>
              <a:t>Less barriers to innovation</a:t>
            </a:r>
          </a:p>
          <a:p>
            <a:pPr marL="285750" indent="-285750">
              <a:spcAft>
                <a:spcPts val="600"/>
              </a:spcAft>
              <a:buFont typeface="Arial" panose="020B0604020202020204" pitchFamily="34" charset="0"/>
              <a:buChar char="•"/>
            </a:pPr>
            <a:r>
              <a:rPr lang="en-US" sz="2000" dirty="0">
                <a:solidFill>
                  <a:schemeClr val="accent1">
                    <a:lumMod val="50000"/>
                  </a:schemeClr>
                </a:solidFill>
                <a:latin typeface="Gibson" panose="02000000000000000000" pitchFamily="2" charset="77"/>
              </a:rPr>
              <a:t>Large group of forward-looking practitioners</a:t>
            </a:r>
          </a:p>
        </p:txBody>
      </p:sp>
    </p:spTree>
    <p:extLst>
      <p:ext uri="{BB962C8B-B14F-4D97-AF65-F5344CB8AC3E}">
        <p14:creationId xmlns:p14="http://schemas.microsoft.com/office/powerpoint/2010/main" val="371402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DACC85-2222-034D-87B3-38B9F2ABCAA0}"/>
              </a:ext>
            </a:extLst>
          </p:cNvPr>
          <p:cNvSpPr txBox="1"/>
          <p:nvPr/>
        </p:nvSpPr>
        <p:spPr>
          <a:xfrm>
            <a:off x="79682" y="1390925"/>
            <a:ext cx="4118855" cy="461665"/>
          </a:xfrm>
          <a:prstGeom prst="rect">
            <a:avLst/>
          </a:prstGeom>
          <a:noFill/>
        </p:spPr>
        <p:txBody>
          <a:bodyPr wrap="square" rtlCol="0">
            <a:spAutoFit/>
          </a:bodyPr>
          <a:lstStyle/>
          <a:p>
            <a:r>
              <a:rPr lang="en-US" sz="2400" b="1" dirty="0">
                <a:solidFill>
                  <a:srgbClr val="1B3C56"/>
                </a:solidFill>
                <a:latin typeface="Gibson" panose="02000000000000000000" pitchFamily="2" charset="77"/>
              </a:rPr>
              <a:t>April 2021…</a:t>
            </a:r>
          </a:p>
        </p:txBody>
      </p:sp>
      <p:sp>
        <p:nvSpPr>
          <p:cNvPr id="13" name="TextBox 12">
            <a:extLst>
              <a:ext uri="{FF2B5EF4-FFF2-40B4-BE49-F238E27FC236}">
                <a16:creationId xmlns:a16="http://schemas.microsoft.com/office/drawing/2014/main" id="{9F85CA88-95E3-4245-A2DB-3335BAC0D574}"/>
              </a:ext>
            </a:extLst>
          </p:cNvPr>
          <p:cNvSpPr txBox="1"/>
          <p:nvPr/>
        </p:nvSpPr>
        <p:spPr>
          <a:xfrm>
            <a:off x="141540" y="2329114"/>
            <a:ext cx="3689315" cy="1423467"/>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Launch of online version of BEAM calculator and membership website.</a:t>
            </a:r>
          </a:p>
        </p:txBody>
      </p:sp>
      <p:pic>
        <p:nvPicPr>
          <p:cNvPr id="11" name="Picture 10">
            <a:extLst>
              <a:ext uri="{FF2B5EF4-FFF2-40B4-BE49-F238E27FC236}">
                <a16:creationId xmlns:a16="http://schemas.microsoft.com/office/drawing/2014/main" id="{D82CE98D-371C-7F45-B0D3-2FC58A39F2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99022" y="541652"/>
            <a:ext cx="446017" cy="209112"/>
          </a:xfrm>
          <a:prstGeom prst="rect">
            <a:avLst/>
          </a:prstGeom>
        </p:spPr>
      </p:pic>
      <p:pic>
        <p:nvPicPr>
          <p:cNvPr id="3" name="Picture 2">
            <a:extLst>
              <a:ext uri="{FF2B5EF4-FFF2-40B4-BE49-F238E27FC236}">
                <a16:creationId xmlns:a16="http://schemas.microsoft.com/office/drawing/2014/main" id="{1BC6BAC0-5366-9A47-91F9-D544BA5A6D49}"/>
              </a:ext>
            </a:extLst>
          </p:cNvPr>
          <p:cNvPicPr>
            <a:picLocks noChangeAspect="1"/>
          </p:cNvPicPr>
          <p:nvPr/>
        </p:nvPicPr>
        <p:blipFill>
          <a:blip r:embed="rId3"/>
          <a:stretch>
            <a:fillRect/>
          </a:stretch>
        </p:blipFill>
        <p:spPr>
          <a:xfrm>
            <a:off x="4655541" y="0"/>
            <a:ext cx="6200384" cy="6858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64CD60B-D6F8-0F4B-9E84-0B62F17C1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spTree>
    <p:extLst>
      <p:ext uri="{BB962C8B-B14F-4D97-AF65-F5344CB8AC3E}">
        <p14:creationId xmlns:p14="http://schemas.microsoft.com/office/powerpoint/2010/main" val="129482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DACC85-2222-034D-87B3-38B9F2ABCAA0}"/>
              </a:ext>
            </a:extLst>
          </p:cNvPr>
          <p:cNvSpPr txBox="1"/>
          <p:nvPr/>
        </p:nvSpPr>
        <p:spPr>
          <a:xfrm>
            <a:off x="3121572" y="353820"/>
            <a:ext cx="8418785" cy="584775"/>
          </a:xfrm>
          <a:prstGeom prst="rect">
            <a:avLst/>
          </a:prstGeom>
          <a:noFill/>
        </p:spPr>
        <p:txBody>
          <a:bodyPr wrap="square" rtlCol="0">
            <a:spAutoFit/>
          </a:bodyPr>
          <a:lstStyle/>
          <a:p>
            <a:r>
              <a:rPr lang="en-US" sz="3200" b="1" dirty="0">
                <a:solidFill>
                  <a:srgbClr val="1B3C56"/>
                </a:solidFill>
                <a:latin typeface="Gibson" panose="02000000000000000000" pitchFamily="2" charset="77"/>
              </a:rPr>
              <a:t>2021…</a:t>
            </a:r>
          </a:p>
        </p:txBody>
      </p:sp>
      <p:sp>
        <p:nvSpPr>
          <p:cNvPr id="13" name="TextBox 12">
            <a:extLst>
              <a:ext uri="{FF2B5EF4-FFF2-40B4-BE49-F238E27FC236}">
                <a16:creationId xmlns:a16="http://schemas.microsoft.com/office/drawing/2014/main" id="{9F85CA88-95E3-4245-A2DB-3335BAC0D574}"/>
              </a:ext>
            </a:extLst>
          </p:cNvPr>
          <p:cNvSpPr txBox="1"/>
          <p:nvPr/>
        </p:nvSpPr>
        <p:spPr>
          <a:xfrm>
            <a:off x="3121573" y="978821"/>
            <a:ext cx="8418785" cy="52906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schemeClr val="accent1">
                    <a:lumMod val="50000"/>
                  </a:schemeClr>
                </a:solidFill>
                <a:latin typeface="Gibson" panose="02000000000000000000" pitchFamily="2" charset="77"/>
              </a:rPr>
              <a:t>Grow membership of Builders for Climate Action</a:t>
            </a:r>
          </a:p>
          <a:p>
            <a:pPr marL="800100" lvl="1" indent="-342900">
              <a:lnSpc>
                <a:spcPct val="150000"/>
              </a:lnSpc>
              <a:buFont typeface="Wingdings" pitchFamily="2" charset="2"/>
              <a:buChar char="ü"/>
            </a:pPr>
            <a:r>
              <a:rPr lang="en-US" dirty="0">
                <a:solidFill>
                  <a:schemeClr val="accent1">
                    <a:lumMod val="50000"/>
                  </a:schemeClr>
                </a:solidFill>
                <a:latin typeface="Gibson" panose="02000000000000000000" pitchFamily="2" charset="77"/>
              </a:rPr>
              <a:t>Calculator access &amp; training</a:t>
            </a:r>
          </a:p>
          <a:p>
            <a:pPr marL="800100" lvl="1" indent="-342900">
              <a:lnSpc>
                <a:spcPct val="150000"/>
              </a:lnSpc>
              <a:buFont typeface="Wingdings" pitchFamily="2" charset="2"/>
              <a:buChar char="ü"/>
            </a:pPr>
            <a:r>
              <a:rPr lang="en-US" dirty="0">
                <a:solidFill>
                  <a:schemeClr val="accent1">
                    <a:lumMod val="50000"/>
                  </a:schemeClr>
                </a:solidFill>
                <a:latin typeface="Gibson" panose="02000000000000000000" pitchFamily="2" charset="77"/>
              </a:rPr>
              <a:t>Member portal to “show off” projects and reach customers</a:t>
            </a:r>
          </a:p>
          <a:p>
            <a:pPr marL="800100" lvl="1" indent="-342900">
              <a:lnSpc>
                <a:spcPct val="150000"/>
              </a:lnSpc>
              <a:buFont typeface="Wingdings" pitchFamily="2" charset="2"/>
              <a:buChar char="ü"/>
            </a:pPr>
            <a:r>
              <a:rPr lang="en-US" dirty="0">
                <a:solidFill>
                  <a:schemeClr val="accent1">
                    <a:lumMod val="50000"/>
                  </a:schemeClr>
                </a:solidFill>
                <a:latin typeface="Gibson" panose="02000000000000000000" pitchFamily="2" charset="77"/>
              </a:rPr>
              <a:t>Member forum and support</a:t>
            </a:r>
          </a:p>
          <a:p>
            <a:pPr marL="800100" lvl="1" indent="-342900">
              <a:lnSpc>
                <a:spcPct val="150000"/>
              </a:lnSpc>
              <a:buFont typeface="Wingdings" pitchFamily="2" charset="2"/>
              <a:buChar char="ü"/>
            </a:pPr>
            <a:r>
              <a:rPr lang="en-US" dirty="0">
                <a:solidFill>
                  <a:schemeClr val="accent1">
                    <a:lumMod val="50000"/>
                  </a:schemeClr>
                </a:solidFill>
                <a:latin typeface="Gibson" panose="02000000000000000000" pitchFamily="2" charset="77"/>
              </a:rPr>
              <a:t>Webinars &amp; education</a:t>
            </a:r>
          </a:p>
          <a:p>
            <a:pPr marL="800100" lvl="1" indent="-342900">
              <a:lnSpc>
                <a:spcPct val="150000"/>
              </a:lnSpc>
              <a:buFont typeface="Wingdings" pitchFamily="2" charset="2"/>
              <a:buChar char="ü"/>
            </a:pPr>
            <a:r>
              <a:rPr lang="en-US" dirty="0">
                <a:solidFill>
                  <a:schemeClr val="accent1">
                    <a:lumMod val="50000"/>
                  </a:schemeClr>
                </a:solidFill>
                <a:latin typeface="Gibson" panose="02000000000000000000" pitchFamily="2" charset="77"/>
              </a:rPr>
              <a:t>Design &amp; construction resources</a:t>
            </a:r>
          </a:p>
          <a:p>
            <a:pPr marL="342900" indent="-342900">
              <a:lnSpc>
                <a:spcPct val="150000"/>
              </a:lnSpc>
              <a:buFont typeface="Arial" panose="020B0604020202020204" pitchFamily="34" charset="0"/>
              <a:buChar char="•"/>
            </a:pPr>
            <a:r>
              <a:rPr lang="en-US" sz="2400" dirty="0">
                <a:solidFill>
                  <a:schemeClr val="accent1">
                    <a:lumMod val="50000"/>
                  </a:schemeClr>
                </a:solidFill>
                <a:latin typeface="Gibson" panose="02000000000000000000" pitchFamily="2" charset="77"/>
              </a:rPr>
              <a:t>Policy support and program development</a:t>
            </a:r>
          </a:p>
          <a:p>
            <a:pPr marL="800100" lvl="1" indent="-342900">
              <a:lnSpc>
                <a:spcPct val="150000"/>
              </a:lnSpc>
              <a:buFont typeface="Wingdings" pitchFamily="2" charset="2"/>
              <a:buChar char="ü"/>
            </a:pPr>
            <a:r>
              <a:rPr lang="en-US" dirty="0">
                <a:solidFill>
                  <a:schemeClr val="accent1">
                    <a:lumMod val="50000"/>
                  </a:schemeClr>
                </a:solidFill>
                <a:latin typeface="Gibson" panose="02000000000000000000" pitchFamily="2" charset="77"/>
              </a:rPr>
              <a:t>Assist municipal, state and federal government initiatives</a:t>
            </a:r>
          </a:p>
          <a:p>
            <a:pPr marL="342900" indent="-342900">
              <a:lnSpc>
                <a:spcPct val="150000"/>
              </a:lnSpc>
              <a:buFont typeface="Arial" panose="020B0604020202020204" pitchFamily="34" charset="0"/>
              <a:buChar char="•"/>
            </a:pPr>
            <a:r>
              <a:rPr lang="en-US" sz="2400" dirty="0">
                <a:solidFill>
                  <a:schemeClr val="accent1">
                    <a:lumMod val="50000"/>
                  </a:schemeClr>
                </a:solidFill>
                <a:latin typeface="Gibson" panose="02000000000000000000" pitchFamily="2" charset="77"/>
              </a:rPr>
              <a:t>Student outreach and support</a:t>
            </a:r>
          </a:p>
          <a:p>
            <a:pPr marL="342900" indent="-342900">
              <a:lnSpc>
                <a:spcPct val="150000"/>
              </a:lnSpc>
              <a:buFont typeface="Arial" panose="020B0604020202020204" pitchFamily="34" charset="0"/>
              <a:buChar char="•"/>
            </a:pPr>
            <a:r>
              <a:rPr lang="en-US" sz="2400" dirty="0">
                <a:solidFill>
                  <a:schemeClr val="accent1">
                    <a:lumMod val="50000"/>
                  </a:schemeClr>
                </a:solidFill>
                <a:latin typeface="Gibson" panose="02000000000000000000" pitchFamily="2" charset="77"/>
              </a:rPr>
              <a:t>Networking with Carbon Leadership Forum members</a:t>
            </a:r>
          </a:p>
          <a:p>
            <a:pPr marL="342900" indent="-342900">
              <a:lnSpc>
                <a:spcPct val="150000"/>
              </a:lnSpc>
              <a:buFont typeface="Arial" panose="020B0604020202020204" pitchFamily="34" charset="0"/>
              <a:buChar char="•"/>
            </a:pPr>
            <a:r>
              <a:rPr lang="en-US" sz="2400" dirty="0">
                <a:solidFill>
                  <a:schemeClr val="accent1">
                    <a:lumMod val="50000"/>
                  </a:schemeClr>
                </a:solidFill>
                <a:latin typeface="Gibson" panose="02000000000000000000" pitchFamily="2" charset="77"/>
              </a:rPr>
              <a:t>Support carbon-storing material research &amp; development</a:t>
            </a:r>
          </a:p>
        </p:txBody>
      </p:sp>
      <p:pic>
        <p:nvPicPr>
          <p:cNvPr id="11" name="Picture 10">
            <a:extLst>
              <a:ext uri="{FF2B5EF4-FFF2-40B4-BE49-F238E27FC236}">
                <a16:creationId xmlns:a16="http://schemas.microsoft.com/office/drawing/2014/main" id="{D82CE98D-371C-7F45-B0D3-2FC58A39F2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99022" y="541652"/>
            <a:ext cx="446017" cy="20911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79B3014-E000-114F-8DD0-2D3C918E7E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spTree>
    <p:extLst>
      <p:ext uri="{BB962C8B-B14F-4D97-AF65-F5344CB8AC3E}">
        <p14:creationId xmlns:p14="http://schemas.microsoft.com/office/powerpoint/2010/main" val="196818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2AC70FF-BB73-8549-85AB-E0D85AE21F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sp>
        <p:nvSpPr>
          <p:cNvPr id="7" name="TextBox 6">
            <a:extLst>
              <a:ext uri="{FF2B5EF4-FFF2-40B4-BE49-F238E27FC236}">
                <a16:creationId xmlns:a16="http://schemas.microsoft.com/office/drawing/2014/main" id="{06DACC85-2222-034D-87B3-38B9F2ABCAA0}"/>
              </a:ext>
            </a:extLst>
          </p:cNvPr>
          <p:cNvSpPr txBox="1"/>
          <p:nvPr/>
        </p:nvSpPr>
        <p:spPr>
          <a:xfrm>
            <a:off x="0" y="1021134"/>
            <a:ext cx="1183100" cy="461665"/>
          </a:xfrm>
          <a:prstGeom prst="rect">
            <a:avLst/>
          </a:prstGeom>
          <a:noFill/>
        </p:spPr>
        <p:txBody>
          <a:bodyPr wrap="square" rtlCol="0">
            <a:spAutoFit/>
          </a:bodyPr>
          <a:lstStyle/>
          <a:p>
            <a:pPr algn="ctr"/>
            <a:r>
              <a:rPr lang="en-US" sz="2400" b="1" dirty="0">
                <a:solidFill>
                  <a:schemeClr val="accent1">
                    <a:lumMod val="50000"/>
                  </a:schemeClr>
                </a:solidFill>
                <a:latin typeface="Gibson" panose="02000000000000000000" pitchFamily="2" charset="77"/>
              </a:rPr>
              <a:t>2019</a:t>
            </a:r>
          </a:p>
        </p:txBody>
      </p:sp>
      <p:sp>
        <p:nvSpPr>
          <p:cNvPr id="13" name="TextBox 12">
            <a:extLst>
              <a:ext uri="{FF2B5EF4-FFF2-40B4-BE49-F238E27FC236}">
                <a16:creationId xmlns:a16="http://schemas.microsoft.com/office/drawing/2014/main" id="{9F85CA88-95E3-4245-A2DB-3335BAC0D574}"/>
              </a:ext>
            </a:extLst>
          </p:cNvPr>
          <p:cNvSpPr txBox="1"/>
          <p:nvPr/>
        </p:nvSpPr>
        <p:spPr>
          <a:xfrm>
            <a:off x="79682" y="1589533"/>
            <a:ext cx="3077404" cy="4193456"/>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White paper study sponsored by local municipality, architects &amp; builders.</a:t>
            </a:r>
          </a:p>
          <a:p>
            <a:pPr>
              <a:lnSpc>
                <a:spcPct val="150000"/>
              </a:lnSpc>
            </a:pPr>
            <a:r>
              <a:rPr lang="en-US" sz="2000" dirty="0">
                <a:solidFill>
                  <a:schemeClr val="accent1">
                    <a:lumMod val="50000"/>
                  </a:schemeClr>
                </a:solidFill>
                <a:latin typeface="Gibson" panose="02000000000000000000" pitchFamily="2" charset="77"/>
              </a:rPr>
              <a:t>Based on study results of bungalow and 4-storey MURB models.</a:t>
            </a:r>
          </a:p>
          <a:p>
            <a:pPr>
              <a:lnSpc>
                <a:spcPct val="150000"/>
              </a:lnSpc>
            </a:pPr>
            <a:r>
              <a:rPr lang="en-US" sz="2000" dirty="0">
                <a:solidFill>
                  <a:schemeClr val="accent1">
                    <a:lumMod val="50000"/>
                  </a:schemeClr>
                </a:solidFill>
                <a:latin typeface="Gibson" panose="02000000000000000000" pitchFamily="2" charset="77"/>
              </a:rPr>
              <a:t>Results show potential for net carbon storage.</a:t>
            </a:r>
          </a:p>
        </p:txBody>
      </p:sp>
      <p:pic>
        <p:nvPicPr>
          <p:cNvPr id="3" name="Picture 2" descr="Timeline&#10;&#10;Description automatically generated">
            <a:extLst>
              <a:ext uri="{FF2B5EF4-FFF2-40B4-BE49-F238E27FC236}">
                <a16:creationId xmlns:a16="http://schemas.microsoft.com/office/drawing/2014/main" id="{FADD903B-05F0-CA4C-96A1-5D2DE0588C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9133" y="126493"/>
            <a:ext cx="8573185" cy="6624733"/>
          </a:xfrm>
          <a:prstGeom prst="rect">
            <a:avLst/>
          </a:prstGeom>
          <a:ln>
            <a:solidFill>
              <a:schemeClr val="accent1"/>
            </a:solidFill>
          </a:ln>
        </p:spPr>
      </p:pic>
    </p:spTree>
    <p:extLst>
      <p:ext uri="{BB962C8B-B14F-4D97-AF65-F5344CB8AC3E}">
        <p14:creationId xmlns:p14="http://schemas.microsoft.com/office/powerpoint/2010/main" val="57834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BC0F81CC-42E2-D347-97CF-3423E29EC8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6221" y="74670"/>
            <a:ext cx="8678779" cy="6706329"/>
          </a:xfrm>
          <a:prstGeom prst="rect">
            <a:avLst/>
          </a:prstGeom>
          <a:ln>
            <a:solidFill>
              <a:schemeClr val="accent1"/>
            </a:solidFill>
          </a:ln>
        </p:spPr>
      </p:pic>
      <p:pic>
        <p:nvPicPr>
          <p:cNvPr id="3" name="Picture 2" descr="A picture containing text&#10;&#10;Description automatically generated">
            <a:extLst>
              <a:ext uri="{FF2B5EF4-FFF2-40B4-BE49-F238E27FC236}">
                <a16:creationId xmlns:a16="http://schemas.microsoft.com/office/drawing/2014/main" id="{28E64EBE-8716-DF48-A176-AA90F90E1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sp>
        <p:nvSpPr>
          <p:cNvPr id="4" name="TextBox 3">
            <a:extLst>
              <a:ext uri="{FF2B5EF4-FFF2-40B4-BE49-F238E27FC236}">
                <a16:creationId xmlns:a16="http://schemas.microsoft.com/office/drawing/2014/main" id="{542F7C00-0B45-6244-A665-B0F5C1A09CBC}"/>
              </a:ext>
            </a:extLst>
          </p:cNvPr>
          <p:cNvSpPr txBox="1"/>
          <p:nvPr/>
        </p:nvSpPr>
        <p:spPr>
          <a:xfrm>
            <a:off x="77000" y="1021134"/>
            <a:ext cx="952903" cy="461665"/>
          </a:xfrm>
          <a:prstGeom prst="rect">
            <a:avLst/>
          </a:prstGeom>
          <a:noFill/>
        </p:spPr>
        <p:txBody>
          <a:bodyPr wrap="square" rtlCol="0">
            <a:spAutoFit/>
          </a:bodyPr>
          <a:lstStyle/>
          <a:p>
            <a:pPr algn="ctr"/>
            <a:r>
              <a:rPr lang="en-US" sz="2400" b="1" dirty="0">
                <a:solidFill>
                  <a:schemeClr val="accent1">
                    <a:lumMod val="50000"/>
                  </a:schemeClr>
                </a:solidFill>
                <a:latin typeface="Gibson" panose="02000000000000000000" pitchFamily="2" charset="77"/>
              </a:rPr>
              <a:t>2019</a:t>
            </a:r>
          </a:p>
        </p:txBody>
      </p:sp>
      <p:sp>
        <p:nvSpPr>
          <p:cNvPr id="6" name="TextBox 5">
            <a:extLst>
              <a:ext uri="{FF2B5EF4-FFF2-40B4-BE49-F238E27FC236}">
                <a16:creationId xmlns:a16="http://schemas.microsoft.com/office/drawing/2014/main" id="{D7C28957-5103-B242-B706-AEBD8EFC9447}"/>
              </a:ext>
            </a:extLst>
          </p:cNvPr>
          <p:cNvSpPr txBox="1"/>
          <p:nvPr/>
        </p:nvSpPr>
        <p:spPr>
          <a:xfrm>
            <a:off x="79682" y="1589533"/>
            <a:ext cx="3077404" cy="2808461"/>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Scale of potential shift from B-a-U to carbon storage in low-rise residential construction could be ~90 million </a:t>
            </a:r>
            <a:r>
              <a:rPr lang="en-US" sz="2000" dirty="0" err="1">
                <a:solidFill>
                  <a:schemeClr val="accent1">
                    <a:lumMod val="50000"/>
                  </a:schemeClr>
                </a:solidFill>
                <a:latin typeface="Gibson" panose="02000000000000000000" pitchFamily="2" charset="77"/>
              </a:rPr>
              <a:t>tonnes</a:t>
            </a:r>
            <a:r>
              <a:rPr lang="en-US" sz="2000" dirty="0">
                <a:solidFill>
                  <a:schemeClr val="accent1">
                    <a:lumMod val="50000"/>
                  </a:schemeClr>
                </a:solidFill>
                <a:latin typeface="Gibson" panose="02000000000000000000" pitchFamily="2" charset="77"/>
              </a:rPr>
              <a:t> annually</a:t>
            </a:r>
          </a:p>
        </p:txBody>
      </p:sp>
    </p:spTree>
    <p:extLst>
      <p:ext uri="{BB962C8B-B14F-4D97-AF65-F5344CB8AC3E}">
        <p14:creationId xmlns:p14="http://schemas.microsoft.com/office/powerpoint/2010/main" val="50566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ABD44E-00D8-2440-B998-518F363AE038}"/>
              </a:ext>
            </a:extLst>
          </p:cNvPr>
          <p:cNvPicPr>
            <a:picLocks noChangeAspect="1"/>
          </p:cNvPicPr>
          <p:nvPr/>
        </p:nvPicPr>
        <p:blipFill>
          <a:blip r:embed="rId2"/>
          <a:stretch>
            <a:fillRect/>
          </a:stretch>
        </p:blipFill>
        <p:spPr>
          <a:xfrm>
            <a:off x="4157522" y="611204"/>
            <a:ext cx="7954796" cy="5635592"/>
          </a:xfrm>
          <a:prstGeom prst="rect">
            <a:avLst/>
          </a:prstGeom>
        </p:spPr>
      </p:pic>
      <p:sp>
        <p:nvSpPr>
          <p:cNvPr id="4" name="TextBox 3">
            <a:extLst>
              <a:ext uri="{FF2B5EF4-FFF2-40B4-BE49-F238E27FC236}">
                <a16:creationId xmlns:a16="http://schemas.microsoft.com/office/drawing/2014/main" id="{ADFEAE7A-2E36-A64C-894E-02D8970B3D06}"/>
              </a:ext>
            </a:extLst>
          </p:cNvPr>
          <p:cNvSpPr txBox="1"/>
          <p:nvPr/>
        </p:nvSpPr>
        <p:spPr>
          <a:xfrm>
            <a:off x="79682" y="1507570"/>
            <a:ext cx="3951892" cy="3731791"/>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Co-developed first material emissions incentive program in North America. Douro-</a:t>
            </a:r>
            <a:r>
              <a:rPr lang="en-US" sz="2000" dirty="0" err="1">
                <a:solidFill>
                  <a:schemeClr val="accent1">
                    <a:lumMod val="50000"/>
                  </a:schemeClr>
                </a:solidFill>
                <a:latin typeface="Gibson" panose="02000000000000000000" pitchFamily="2" charset="77"/>
              </a:rPr>
              <a:t>Dummer</a:t>
            </a:r>
            <a:r>
              <a:rPr lang="en-US" sz="2000" dirty="0">
                <a:solidFill>
                  <a:schemeClr val="accent1">
                    <a:lumMod val="50000"/>
                  </a:schemeClr>
                </a:solidFill>
                <a:latin typeface="Gibson" panose="02000000000000000000" pitchFamily="2" charset="77"/>
              </a:rPr>
              <a:t> Township sets 75 kgCO2e/m2 threshold for refund of permit fees, a $2,500 incentive.</a:t>
            </a:r>
          </a:p>
          <a:p>
            <a:pPr>
              <a:lnSpc>
                <a:spcPct val="150000"/>
              </a:lnSpc>
            </a:pPr>
            <a:r>
              <a:rPr lang="en-US" sz="2000" dirty="0">
                <a:solidFill>
                  <a:schemeClr val="accent1">
                    <a:lumMod val="50000"/>
                  </a:schemeClr>
                </a:solidFill>
                <a:latin typeface="Gibson" panose="02000000000000000000" pitchFamily="2" charset="77"/>
              </a:rPr>
              <a:t>In 2021, federal grant intended to increase this to $10,000 incentive.</a:t>
            </a:r>
          </a:p>
        </p:txBody>
      </p:sp>
      <p:pic>
        <p:nvPicPr>
          <p:cNvPr id="5" name="Picture 4" descr="A picture containing text&#10;&#10;Description automatically generated">
            <a:extLst>
              <a:ext uri="{FF2B5EF4-FFF2-40B4-BE49-F238E27FC236}">
                <a16:creationId xmlns:a16="http://schemas.microsoft.com/office/drawing/2014/main" id="{D1052F1F-5116-DF48-9634-78740DEAE9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sp>
        <p:nvSpPr>
          <p:cNvPr id="6" name="TextBox 5">
            <a:extLst>
              <a:ext uri="{FF2B5EF4-FFF2-40B4-BE49-F238E27FC236}">
                <a16:creationId xmlns:a16="http://schemas.microsoft.com/office/drawing/2014/main" id="{9F6EA6AC-EB92-D14B-BF08-C5A211687BAD}"/>
              </a:ext>
            </a:extLst>
          </p:cNvPr>
          <p:cNvSpPr txBox="1"/>
          <p:nvPr/>
        </p:nvSpPr>
        <p:spPr>
          <a:xfrm>
            <a:off x="-78142" y="1018653"/>
            <a:ext cx="1261242" cy="461665"/>
          </a:xfrm>
          <a:prstGeom prst="rect">
            <a:avLst/>
          </a:prstGeom>
          <a:noFill/>
        </p:spPr>
        <p:txBody>
          <a:bodyPr wrap="square" rtlCol="0">
            <a:spAutoFit/>
          </a:bodyPr>
          <a:lstStyle/>
          <a:p>
            <a:pPr algn="ctr"/>
            <a:r>
              <a:rPr lang="en-US" sz="2400" b="1" dirty="0">
                <a:solidFill>
                  <a:schemeClr val="accent1">
                    <a:lumMod val="50000"/>
                  </a:schemeClr>
                </a:solidFill>
                <a:latin typeface="Gibson" panose="02000000000000000000" pitchFamily="2" charset="77"/>
              </a:rPr>
              <a:t>2019</a:t>
            </a:r>
          </a:p>
        </p:txBody>
      </p:sp>
    </p:spTree>
    <p:extLst>
      <p:ext uri="{BB962C8B-B14F-4D97-AF65-F5344CB8AC3E}">
        <p14:creationId xmlns:p14="http://schemas.microsoft.com/office/powerpoint/2010/main" val="349935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DACC85-2222-034D-87B3-38B9F2ABCAA0}"/>
              </a:ext>
            </a:extLst>
          </p:cNvPr>
          <p:cNvSpPr txBox="1"/>
          <p:nvPr/>
        </p:nvSpPr>
        <p:spPr>
          <a:xfrm>
            <a:off x="79682" y="1083511"/>
            <a:ext cx="1261242" cy="461665"/>
          </a:xfrm>
          <a:prstGeom prst="rect">
            <a:avLst/>
          </a:prstGeom>
          <a:noFill/>
        </p:spPr>
        <p:txBody>
          <a:bodyPr wrap="square" rtlCol="0">
            <a:spAutoFit/>
          </a:bodyPr>
          <a:lstStyle/>
          <a:p>
            <a:r>
              <a:rPr lang="en-US" sz="2400" b="1" dirty="0">
                <a:solidFill>
                  <a:srgbClr val="1B3C56"/>
                </a:solidFill>
                <a:latin typeface="Gibson" panose="02000000000000000000" pitchFamily="2" charset="77"/>
              </a:rPr>
              <a:t>2019</a:t>
            </a:r>
          </a:p>
        </p:txBody>
      </p:sp>
      <p:sp>
        <p:nvSpPr>
          <p:cNvPr id="13" name="TextBox 12">
            <a:extLst>
              <a:ext uri="{FF2B5EF4-FFF2-40B4-BE49-F238E27FC236}">
                <a16:creationId xmlns:a16="http://schemas.microsoft.com/office/drawing/2014/main" id="{9F85CA88-95E3-4245-A2DB-3335BAC0D574}"/>
              </a:ext>
            </a:extLst>
          </p:cNvPr>
          <p:cNvSpPr txBox="1"/>
          <p:nvPr/>
        </p:nvSpPr>
        <p:spPr>
          <a:xfrm>
            <a:off x="0" y="1794503"/>
            <a:ext cx="3426594" cy="2346796"/>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Spreadsheet calculator developed and beta-tested by 30+ users in the design, construction and energy-modeling sectors.</a:t>
            </a:r>
          </a:p>
        </p:txBody>
      </p:sp>
      <p:pic>
        <p:nvPicPr>
          <p:cNvPr id="3" name="Picture 2">
            <a:extLst>
              <a:ext uri="{FF2B5EF4-FFF2-40B4-BE49-F238E27FC236}">
                <a16:creationId xmlns:a16="http://schemas.microsoft.com/office/drawing/2014/main" id="{431E4C6C-B2F8-B747-B7A0-DFEDAEC753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3002" y="7264"/>
            <a:ext cx="3301466" cy="1658532"/>
          </a:xfrm>
          <a:prstGeom prst="rect">
            <a:avLst/>
          </a:prstGeom>
          <a:ln>
            <a:noFill/>
          </a:ln>
        </p:spPr>
      </p:pic>
      <p:pic>
        <p:nvPicPr>
          <p:cNvPr id="14" name="Picture 13" descr="A picture containing text&#10;&#10;Description automatically generated">
            <a:extLst>
              <a:ext uri="{FF2B5EF4-FFF2-40B4-BE49-F238E27FC236}">
                <a16:creationId xmlns:a16="http://schemas.microsoft.com/office/drawing/2014/main" id="{5199A31E-06F4-F443-9F26-22DC64E34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pic>
        <p:nvPicPr>
          <p:cNvPr id="9" name="Picture 8">
            <a:extLst>
              <a:ext uri="{FF2B5EF4-FFF2-40B4-BE49-F238E27FC236}">
                <a16:creationId xmlns:a16="http://schemas.microsoft.com/office/drawing/2014/main" id="{80F40F72-6F19-824E-B064-A7CEC1DB497F}"/>
              </a:ext>
            </a:extLst>
          </p:cNvPr>
          <p:cNvPicPr>
            <a:picLocks noChangeAspect="1"/>
          </p:cNvPicPr>
          <p:nvPr/>
        </p:nvPicPr>
        <p:blipFill>
          <a:blip r:embed="rId4"/>
          <a:stretch>
            <a:fillRect/>
          </a:stretch>
        </p:blipFill>
        <p:spPr>
          <a:xfrm>
            <a:off x="3467030" y="1727127"/>
            <a:ext cx="8472257" cy="5063497"/>
          </a:xfrm>
          <a:prstGeom prst="rect">
            <a:avLst/>
          </a:prstGeom>
        </p:spPr>
      </p:pic>
    </p:spTree>
    <p:extLst>
      <p:ext uri="{BB962C8B-B14F-4D97-AF65-F5344CB8AC3E}">
        <p14:creationId xmlns:p14="http://schemas.microsoft.com/office/powerpoint/2010/main" val="148078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F4B269-1025-CA43-B5A0-0F2D6A57BCC5}"/>
              </a:ext>
            </a:extLst>
          </p:cNvPr>
          <p:cNvSpPr txBox="1"/>
          <p:nvPr/>
        </p:nvSpPr>
        <p:spPr>
          <a:xfrm>
            <a:off x="119866" y="1832486"/>
            <a:ext cx="3845742" cy="2346796"/>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Spreadsheet calculator developed for Natural Resources Canada (</a:t>
            </a:r>
            <a:r>
              <a:rPr lang="en-US" sz="2000" dirty="0" err="1">
                <a:solidFill>
                  <a:schemeClr val="accent1">
                    <a:lumMod val="50000"/>
                  </a:schemeClr>
                </a:solidFill>
                <a:latin typeface="Gibson" panose="02000000000000000000" pitchFamily="2" charset="77"/>
              </a:rPr>
              <a:t>NRCan</a:t>
            </a:r>
            <a:r>
              <a:rPr lang="en-US" sz="2000" dirty="0">
                <a:solidFill>
                  <a:schemeClr val="accent1">
                    <a:lumMod val="50000"/>
                  </a:schemeClr>
                </a:solidFill>
                <a:latin typeface="Gibson" panose="02000000000000000000" pitchFamily="2" charset="77"/>
              </a:rPr>
              <a:t>) to be part of their HOT2000 energy modeling software suite.</a:t>
            </a:r>
          </a:p>
        </p:txBody>
      </p:sp>
      <p:pic>
        <p:nvPicPr>
          <p:cNvPr id="4" name="Picture 3">
            <a:extLst>
              <a:ext uri="{FF2B5EF4-FFF2-40B4-BE49-F238E27FC236}">
                <a16:creationId xmlns:a16="http://schemas.microsoft.com/office/drawing/2014/main" id="{0C4349F6-6CE1-7440-A286-FAC9FFB1FFBA}"/>
              </a:ext>
            </a:extLst>
          </p:cNvPr>
          <p:cNvPicPr>
            <a:picLocks noChangeAspect="1"/>
          </p:cNvPicPr>
          <p:nvPr/>
        </p:nvPicPr>
        <p:blipFill>
          <a:blip r:embed="rId2"/>
          <a:stretch>
            <a:fillRect/>
          </a:stretch>
        </p:blipFill>
        <p:spPr>
          <a:xfrm>
            <a:off x="3993645" y="592343"/>
            <a:ext cx="8090059" cy="3586939"/>
          </a:xfrm>
          <a:prstGeom prst="rect">
            <a:avLst/>
          </a:prstGeom>
          <a:ln>
            <a:solidFill>
              <a:srgbClr val="1B3C56"/>
            </a:solidFill>
          </a:ln>
        </p:spPr>
      </p:pic>
      <p:pic>
        <p:nvPicPr>
          <p:cNvPr id="5" name="Picture 4">
            <a:extLst>
              <a:ext uri="{FF2B5EF4-FFF2-40B4-BE49-F238E27FC236}">
                <a16:creationId xmlns:a16="http://schemas.microsoft.com/office/drawing/2014/main" id="{40D72A7A-9415-A646-A921-4A61B62E3B4F}"/>
              </a:ext>
            </a:extLst>
          </p:cNvPr>
          <p:cNvPicPr>
            <a:picLocks noChangeAspect="1"/>
          </p:cNvPicPr>
          <p:nvPr/>
        </p:nvPicPr>
        <p:blipFill>
          <a:blip r:embed="rId3"/>
          <a:stretch>
            <a:fillRect/>
          </a:stretch>
        </p:blipFill>
        <p:spPr>
          <a:xfrm>
            <a:off x="4369870" y="4791400"/>
            <a:ext cx="7136555" cy="1790948"/>
          </a:xfrm>
          <a:prstGeom prst="rect">
            <a:avLst/>
          </a:prstGeom>
          <a:ln>
            <a:solidFill>
              <a:schemeClr val="tx1"/>
            </a:solidFill>
          </a:ln>
        </p:spPr>
      </p:pic>
      <p:sp>
        <p:nvSpPr>
          <p:cNvPr id="7" name="TextBox 6">
            <a:extLst>
              <a:ext uri="{FF2B5EF4-FFF2-40B4-BE49-F238E27FC236}">
                <a16:creationId xmlns:a16="http://schemas.microsoft.com/office/drawing/2014/main" id="{A408E689-41A0-5348-B133-07DF7D4E6A73}"/>
              </a:ext>
            </a:extLst>
          </p:cNvPr>
          <p:cNvSpPr txBox="1"/>
          <p:nvPr/>
        </p:nvSpPr>
        <p:spPr>
          <a:xfrm>
            <a:off x="119866" y="5038023"/>
            <a:ext cx="3873779" cy="1423467"/>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Spreadsheet calculator developed for MASS CEC Triple Decker Design Challenge</a:t>
            </a:r>
          </a:p>
        </p:txBody>
      </p:sp>
      <p:pic>
        <p:nvPicPr>
          <p:cNvPr id="8" name="Picture 7">
            <a:extLst>
              <a:ext uri="{FF2B5EF4-FFF2-40B4-BE49-F238E27FC236}">
                <a16:creationId xmlns:a16="http://schemas.microsoft.com/office/drawing/2014/main" id="{4C75ED74-6E3E-FA44-9DB6-67B2D7887F0D}"/>
              </a:ext>
            </a:extLst>
          </p:cNvPr>
          <p:cNvPicPr>
            <a:picLocks noChangeAspect="1"/>
          </p:cNvPicPr>
          <p:nvPr/>
        </p:nvPicPr>
        <p:blipFill>
          <a:blip r:embed="rId4"/>
          <a:stretch>
            <a:fillRect/>
          </a:stretch>
        </p:blipFill>
        <p:spPr>
          <a:xfrm>
            <a:off x="9800620" y="4791400"/>
            <a:ext cx="1705805" cy="635140"/>
          </a:xfrm>
          <a:prstGeom prst="rect">
            <a:avLst/>
          </a:prstGeom>
        </p:spPr>
      </p:pic>
      <p:sp>
        <p:nvSpPr>
          <p:cNvPr id="9" name="TextBox 8">
            <a:extLst>
              <a:ext uri="{FF2B5EF4-FFF2-40B4-BE49-F238E27FC236}">
                <a16:creationId xmlns:a16="http://schemas.microsoft.com/office/drawing/2014/main" id="{D71AEDDE-8556-9C45-B243-19E8F9560098}"/>
              </a:ext>
            </a:extLst>
          </p:cNvPr>
          <p:cNvSpPr txBox="1"/>
          <p:nvPr/>
        </p:nvSpPr>
        <p:spPr>
          <a:xfrm>
            <a:off x="79682" y="1083511"/>
            <a:ext cx="1261242" cy="461665"/>
          </a:xfrm>
          <a:prstGeom prst="rect">
            <a:avLst/>
          </a:prstGeom>
          <a:noFill/>
        </p:spPr>
        <p:txBody>
          <a:bodyPr wrap="square" rtlCol="0">
            <a:spAutoFit/>
          </a:bodyPr>
          <a:lstStyle/>
          <a:p>
            <a:r>
              <a:rPr lang="en-US" sz="2400" b="1" dirty="0">
                <a:solidFill>
                  <a:srgbClr val="1B3C56"/>
                </a:solidFill>
                <a:latin typeface="Gibson" panose="02000000000000000000" pitchFamily="2" charset="77"/>
              </a:rPr>
              <a:t>2019</a:t>
            </a:r>
          </a:p>
        </p:txBody>
      </p:sp>
      <p:pic>
        <p:nvPicPr>
          <p:cNvPr id="11" name="Picture 10" descr="A picture containing text&#10;&#10;Description automatically generated">
            <a:extLst>
              <a:ext uri="{FF2B5EF4-FFF2-40B4-BE49-F238E27FC236}">
                <a16:creationId xmlns:a16="http://schemas.microsoft.com/office/drawing/2014/main" id="{3969791C-2BF7-AC4C-820B-CE272E1CBB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spTree>
    <p:extLst>
      <p:ext uri="{BB962C8B-B14F-4D97-AF65-F5344CB8AC3E}">
        <p14:creationId xmlns:p14="http://schemas.microsoft.com/office/powerpoint/2010/main" val="82463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E2A93-6C1D-5646-A5FE-52EB61B46114}"/>
              </a:ext>
            </a:extLst>
          </p:cNvPr>
          <p:cNvPicPr>
            <a:picLocks noChangeAspect="1"/>
          </p:cNvPicPr>
          <p:nvPr/>
        </p:nvPicPr>
        <p:blipFill>
          <a:blip r:embed="rId2"/>
          <a:stretch>
            <a:fillRect/>
          </a:stretch>
        </p:blipFill>
        <p:spPr>
          <a:xfrm>
            <a:off x="4628019" y="2364828"/>
            <a:ext cx="7563982" cy="4473768"/>
          </a:xfrm>
          <a:prstGeom prst="rect">
            <a:avLst/>
          </a:prstGeom>
          <a:ln>
            <a:solidFill>
              <a:schemeClr val="bg2">
                <a:lumMod val="50000"/>
              </a:schemeClr>
            </a:solidFill>
          </a:ln>
        </p:spPr>
      </p:pic>
      <p:sp>
        <p:nvSpPr>
          <p:cNvPr id="7" name="TextBox 6">
            <a:extLst>
              <a:ext uri="{FF2B5EF4-FFF2-40B4-BE49-F238E27FC236}">
                <a16:creationId xmlns:a16="http://schemas.microsoft.com/office/drawing/2014/main" id="{06DACC85-2222-034D-87B3-38B9F2ABCAA0}"/>
              </a:ext>
            </a:extLst>
          </p:cNvPr>
          <p:cNvSpPr txBox="1"/>
          <p:nvPr/>
        </p:nvSpPr>
        <p:spPr>
          <a:xfrm>
            <a:off x="79681" y="1048342"/>
            <a:ext cx="1922373" cy="461665"/>
          </a:xfrm>
          <a:prstGeom prst="rect">
            <a:avLst/>
          </a:prstGeom>
          <a:noFill/>
        </p:spPr>
        <p:txBody>
          <a:bodyPr wrap="square" rtlCol="0">
            <a:spAutoFit/>
          </a:bodyPr>
          <a:lstStyle/>
          <a:p>
            <a:r>
              <a:rPr lang="en-US" sz="2400" b="1" dirty="0">
                <a:solidFill>
                  <a:srgbClr val="1B3C56"/>
                </a:solidFill>
                <a:latin typeface="Gibson" panose="02000000000000000000" pitchFamily="2" charset="77"/>
              </a:rPr>
              <a:t>2019-2020</a:t>
            </a:r>
          </a:p>
        </p:txBody>
      </p:sp>
      <p:sp>
        <p:nvSpPr>
          <p:cNvPr id="13" name="TextBox 12">
            <a:extLst>
              <a:ext uri="{FF2B5EF4-FFF2-40B4-BE49-F238E27FC236}">
                <a16:creationId xmlns:a16="http://schemas.microsoft.com/office/drawing/2014/main" id="{9F85CA88-95E3-4245-A2DB-3335BAC0D574}"/>
              </a:ext>
            </a:extLst>
          </p:cNvPr>
          <p:cNvSpPr txBox="1"/>
          <p:nvPr/>
        </p:nvSpPr>
        <p:spPr>
          <a:xfrm>
            <a:off x="79682" y="1510007"/>
            <a:ext cx="2692394" cy="4655121"/>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BEAM calculator used to develop plans for carbon storing classroom facility at Trent University, achieving 13 kgCO</a:t>
            </a:r>
            <a:r>
              <a:rPr lang="en-US" sz="2000" baseline="-25000" dirty="0">
                <a:solidFill>
                  <a:schemeClr val="accent1">
                    <a:lumMod val="50000"/>
                  </a:schemeClr>
                </a:solidFill>
                <a:latin typeface="Gibson" panose="02000000000000000000" pitchFamily="2" charset="77"/>
              </a:rPr>
              <a:t>2</a:t>
            </a:r>
            <a:r>
              <a:rPr lang="en-US" sz="2000" dirty="0">
                <a:solidFill>
                  <a:schemeClr val="accent1">
                    <a:lumMod val="50000"/>
                  </a:schemeClr>
                </a:solidFill>
                <a:latin typeface="Gibson" panose="02000000000000000000" pitchFamily="2" charset="77"/>
              </a:rPr>
              <a:t>e/m</a:t>
            </a:r>
            <a:r>
              <a:rPr lang="en-US" sz="2000" baseline="30000" dirty="0">
                <a:solidFill>
                  <a:schemeClr val="accent1">
                    <a:lumMod val="50000"/>
                  </a:schemeClr>
                </a:solidFill>
                <a:latin typeface="Gibson" panose="02000000000000000000" pitchFamily="2" charset="77"/>
              </a:rPr>
              <a:t>2</a:t>
            </a:r>
            <a:r>
              <a:rPr lang="en-US" sz="2000" dirty="0">
                <a:solidFill>
                  <a:schemeClr val="accent1">
                    <a:lumMod val="50000"/>
                  </a:schemeClr>
                </a:solidFill>
                <a:latin typeface="Gibson" panose="02000000000000000000" pitchFamily="2" charset="77"/>
              </a:rPr>
              <a:t> of net emissions. Project seeking ILFI Zero Carbon Certification.</a:t>
            </a:r>
          </a:p>
        </p:txBody>
      </p:sp>
      <p:pic>
        <p:nvPicPr>
          <p:cNvPr id="9" name="Picture 8" descr="A picture containing sky, outdoor, house&#10;&#10;Description automatically generated">
            <a:extLst>
              <a:ext uri="{FF2B5EF4-FFF2-40B4-BE49-F238E27FC236}">
                <a16:creationId xmlns:a16="http://schemas.microsoft.com/office/drawing/2014/main" id="{1F6D713F-1685-4B48-8641-45A8BAEA81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0282" y="-19096"/>
            <a:ext cx="5121718" cy="2364828"/>
          </a:xfrm>
          <a:prstGeom prst="rect">
            <a:avLst/>
          </a:prstGeom>
        </p:spPr>
      </p:pic>
      <p:pic>
        <p:nvPicPr>
          <p:cNvPr id="11" name="Picture 10">
            <a:extLst>
              <a:ext uri="{FF2B5EF4-FFF2-40B4-BE49-F238E27FC236}">
                <a16:creationId xmlns:a16="http://schemas.microsoft.com/office/drawing/2014/main" id="{D82CE98D-371C-7F45-B0D3-2FC58A39F2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99022" y="541652"/>
            <a:ext cx="446017" cy="209112"/>
          </a:xfrm>
          <a:prstGeom prst="rect">
            <a:avLst/>
          </a:prstGeom>
        </p:spPr>
      </p:pic>
      <p:pic>
        <p:nvPicPr>
          <p:cNvPr id="2" name="Picture 1">
            <a:extLst>
              <a:ext uri="{FF2B5EF4-FFF2-40B4-BE49-F238E27FC236}">
                <a16:creationId xmlns:a16="http://schemas.microsoft.com/office/drawing/2014/main" id="{380094B7-40A4-7841-BD24-BFE60F0E8BA0}"/>
              </a:ext>
            </a:extLst>
          </p:cNvPr>
          <p:cNvPicPr>
            <a:picLocks noChangeAspect="1"/>
          </p:cNvPicPr>
          <p:nvPr/>
        </p:nvPicPr>
        <p:blipFill>
          <a:blip r:embed="rId5"/>
          <a:stretch>
            <a:fillRect/>
          </a:stretch>
        </p:blipFill>
        <p:spPr>
          <a:xfrm>
            <a:off x="2772077" y="19403"/>
            <a:ext cx="4298206" cy="3255493"/>
          </a:xfrm>
          <a:prstGeom prst="rect">
            <a:avLst/>
          </a:prstGeom>
        </p:spPr>
      </p:pic>
      <p:pic>
        <p:nvPicPr>
          <p:cNvPr id="3" name="Picture 2">
            <a:extLst>
              <a:ext uri="{FF2B5EF4-FFF2-40B4-BE49-F238E27FC236}">
                <a16:creationId xmlns:a16="http://schemas.microsoft.com/office/drawing/2014/main" id="{44EBD5C4-7BCD-F749-9956-098C2AAE628B}"/>
              </a:ext>
            </a:extLst>
          </p:cNvPr>
          <p:cNvPicPr>
            <a:picLocks noChangeAspect="1"/>
          </p:cNvPicPr>
          <p:nvPr/>
        </p:nvPicPr>
        <p:blipFill>
          <a:blip r:embed="rId6"/>
          <a:stretch>
            <a:fillRect/>
          </a:stretch>
        </p:blipFill>
        <p:spPr>
          <a:xfrm>
            <a:off x="2758141" y="3247258"/>
            <a:ext cx="4321766" cy="660602"/>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321954AA-005F-8741-A81C-62DE747F9F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82" y="93889"/>
            <a:ext cx="1641024" cy="820512"/>
          </a:xfrm>
          <a:prstGeom prst="rect">
            <a:avLst/>
          </a:prstGeom>
        </p:spPr>
      </p:pic>
      <p:sp>
        <p:nvSpPr>
          <p:cNvPr id="4" name="Rectangle 3">
            <a:extLst>
              <a:ext uri="{FF2B5EF4-FFF2-40B4-BE49-F238E27FC236}">
                <a16:creationId xmlns:a16="http://schemas.microsoft.com/office/drawing/2014/main" id="{1FFDBF27-052E-644A-ADE2-85FC72929432}"/>
              </a:ext>
            </a:extLst>
          </p:cNvPr>
          <p:cNvSpPr/>
          <p:nvPr/>
        </p:nvSpPr>
        <p:spPr>
          <a:xfrm>
            <a:off x="2772077" y="0"/>
            <a:ext cx="4298206" cy="383633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08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DACC85-2222-034D-87B3-38B9F2ABCAA0}"/>
              </a:ext>
            </a:extLst>
          </p:cNvPr>
          <p:cNvSpPr txBox="1"/>
          <p:nvPr/>
        </p:nvSpPr>
        <p:spPr>
          <a:xfrm>
            <a:off x="79682" y="1177753"/>
            <a:ext cx="2186467" cy="461665"/>
          </a:xfrm>
          <a:prstGeom prst="rect">
            <a:avLst/>
          </a:prstGeom>
          <a:noFill/>
        </p:spPr>
        <p:txBody>
          <a:bodyPr wrap="square" rtlCol="0">
            <a:spAutoFit/>
          </a:bodyPr>
          <a:lstStyle/>
          <a:p>
            <a:r>
              <a:rPr lang="en-US" sz="2400" b="1" dirty="0">
                <a:solidFill>
                  <a:srgbClr val="1B3C56"/>
                </a:solidFill>
                <a:latin typeface="Gibson" panose="02000000000000000000" pitchFamily="2" charset="77"/>
              </a:rPr>
              <a:t>2020-2021</a:t>
            </a:r>
          </a:p>
        </p:txBody>
      </p:sp>
      <p:sp>
        <p:nvSpPr>
          <p:cNvPr id="13" name="TextBox 12">
            <a:extLst>
              <a:ext uri="{FF2B5EF4-FFF2-40B4-BE49-F238E27FC236}">
                <a16:creationId xmlns:a16="http://schemas.microsoft.com/office/drawing/2014/main" id="{9F85CA88-95E3-4245-A2DB-3335BAC0D574}"/>
              </a:ext>
            </a:extLst>
          </p:cNvPr>
          <p:cNvSpPr txBox="1"/>
          <p:nvPr/>
        </p:nvSpPr>
        <p:spPr>
          <a:xfrm>
            <a:off x="79682" y="1873887"/>
            <a:ext cx="4056997" cy="4655121"/>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Received grant from The Atmospheric Fund to conduct a material emissions benchmark study of residential construction in the Toronto region. </a:t>
            </a:r>
          </a:p>
          <a:p>
            <a:pPr>
              <a:lnSpc>
                <a:spcPct val="150000"/>
              </a:lnSpc>
            </a:pPr>
            <a:r>
              <a:rPr lang="en-US" sz="2000" dirty="0">
                <a:solidFill>
                  <a:schemeClr val="accent1">
                    <a:lumMod val="50000"/>
                  </a:schemeClr>
                </a:solidFill>
                <a:latin typeface="Gibson" panose="02000000000000000000" pitchFamily="2" charset="77"/>
              </a:rPr>
              <a:t>Will put 100+ new buildings through the BEAM calculator and produce comprehensive report for policy makers and developers/designers/builders.</a:t>
            </a:r>
          </a:p>
        </p:txBody>
      </p:sp>
      <p:pic>
        <p:nvPicPr>
          <p:cNvPr id="11" name="Picture 10">
            <a:extLst>
              <a:ext uri="{FF2B5EF4-FFF2-40B4-BE49-F238E27FC236}">
                <a16:creationId xmlns:a16="http://schemas.microsoft.com/office/drawing/2014/main" id="{D82CE98D-371C-7F45-B0D3-2FC58A39F2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99022" y="541652"/>
            <a:ext cx="446017" cy="209112"/>
          </a:xfrm>
          <a:prstGeom prst="rect">
            <a:avLst/>
          </a:prstGeom>
        </p:spPr>
      </p:pic>
      <p:sp>
        <p:nvSpPr>
          <p:cNvPr id="2" name="TextBox 1">
            <a:extLst>
              <a:ext uri="{FF2B5EF4-FFF2-40B4-BE49-F238E27FC236}">
                <a16:creationId xmlns:a16="http://schemas.microsoft.com/office/drawing/2014/main" id="{2374F7D6-AEB1-D044-AFC2-B4822554ABA2}"/>
              </a:ext>
            </a:extLst>
          </p:cNvPr>
          <p:cNvSpPr txBox="1"/>
          <p:nvPr/>
        </p:nvSpPr>
        <p:spPr>
          <a:xfrm>
            <a:off x="4907516" y="385952"/>
            <a:ext cx="6881672" cy="1508105"/>
          </a:xfrm>
          <a:prstGeom prst="rect">
            <a:avLst/>
          </a:prstGeom>
          <a:noFill/>
          <a:ln>
            <a:solidFill>
              <a:schemeClr val="accent1">
                <a:lumMod val="50000"/>
              </a:schemeClr>
            </a:solidFill>
          </a:ln>
        </p:spPr>
        <p:txBody>
          <a:bodyPr wrap="square" rtlCol="0">
            <a:spAutoFit/>
          </a:bodyPr>
          <a:lstStyle/>
          <a:p>
            <a:pPr algn="ctr"/>
            <a:r>
              <a:rPr lang="en-US" sz="4400" b="1" dirty="0">
                <a:solidFill>
                  <a:srgbClr val="1B3C56"/>
                </a:solidFill>
                <a:latin typeface="Gibson" panose="02000000000000000000" pitchFamily="2" charset="77"/>
              </a:rPr>
              <a:t>EMBARC</a:t>
            </a:r>
          </a:p>
          <a:p>
            <a:pPr algn="ctr"/>
            <a:r>
              <a:rPr lang="en-US" sz="2400" dirty="0">
                <a:solidFill>
                  <a:srgbClr val="1B3C56"/>
                </a:solidFill>
                <a:latin typeface="Gibson Light" panose="02000000000000000000" pitchFamily="2" charset="77"/>
              </a:rPr>
              <a:t>Emissions from Materials Benchmark </a:t>
            </a:r>
          </a:p>
          <a:p>
            <a:pPr algn="ctr"/>
            <a:r>
              <a:rPr lang="en-US" sz="2400" dirty="0">
                <a:solidFill>
                  <a:srgbClr val="1B3C56"/>
                </a:solidFill>
                <a:latin typeface="Gibson Light" panose="02000000000000000000" pitchFamily="2" charset="77"/>
              </a:rPr>
              <a:t>Assessment of Residential Construction</a:t>
            </a:r>
          </a:p>
        </p:txBody>
      </p:sp>
      <p:pic>
        <p:nvPicPr>
          <p:cNvPr id="3074" name="Picture 2" descr="The Atmospheric Fund logo">
            <a:extLst>
              <a:ext uri="{FF2B5EF4-FFF2-40B4-BE49-F238E27FC236}">
                <a16:creationId xmlns:a16="http://schemas.microsoft.com/office/drawing/2014/main" id="{CB128A25-8AE4-8847-977B-D7EE5A0ACF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79841" y="2492548"/>
            <a:ext cx="2841290" cy="1373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655565-0CEE-EC40-BD5E-2E0EB6809FB4}"/>
              </a:ext>
            </a:extLst>
          </p:cNvPr>
          <p:cNvPicPr>
            <a:picLocks noChangeAspect="1"/>
          </p:cNvPicPr>
          <p:nvPr/>
        </p:nvPicPr>
        <p:blipFill>
          <a:blip r:embed="rId4"/>
          <a:stretch>
            <a:fillRect/>
          </a:stretch>
        </p:blipFill>
        <p:spPr>
          <a:xfrm>
            <a:off x="6420132" y="4425335"/>
            <a:ext cx="3856440" cy="107721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328B9D2-5ED8-A147-AB7E-B3209F9F33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82" y="113140"/>
            <a:ext cx="1641024" cy="820512"/>
          </a:xfrm>
          <a:prstGeom prst="rect">
            <a:avLst/>
          </a:prstGeom>
        </p:spPr>
      </p:pic>
    </p:spTree>
    <p:extLst>
      <p:ext uri="{BB962C8B-B14F-4D97-AF65-F5344CB8AC3E}">
        <p14:creationId xmlns:p14="http://schemas.microsoft.com/office/powerpoint/2010/main" val="346532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84EBA-5A2D-DA4D-8400-50782ED2B14A}"/>
              </a:ext>
            </a:extLst>
          </p:cNvPr>
          <p:cNvSpPr txBox="1"/>
          <p:nvPr/>
        </p:nvSpPr>
        <p:spPr>
          <a:xfrm>
            <a:off x="79682" y="1883519"/>
            <a:ext cx="4180717" cy="3731791"/>
          </a:xfrm>
          <a:prstGeom prst="rect">
            <a:avLst/>
          </a:prstGeom>
          <a:noFill/>
        </p:spPr>
        <p:txBody>
          <a:bodyPr wrap="square" rtlCol="0">
            <a:spAutoFit/>
          </a:bodyPr>
          <a:lstStyle/>
          <a:p>
            <a:pPr>
              <a:lnSpc>
                <a:spcPct val="150000"/>
              </a:lnSpc>
            </a:pPr>
            <a:r>
              <a:rPr lang="en-US" sz="2000" dirty="0">
                <a:solidFill>
                  <a:schemeClr val="accent1">
                    <a:lumMod val="50000"/>
                  </a:schemeClr>
                </a:solidFill>
                <a:latin typeface="Gibson" panose="02000000000000000000" pitchFamily="2" charset="77"/>
              </a:rPr>
              <a:t>Begin study of </a:t>
            </a:r>
            <a:r>
              <a:rPr lang="en-US" sz="2000" dirty="0" err="1">
                <a:solidFill>
                  <a:schemeClr val="accent1">
                    <a:lumMod val="50000"/>
                  </a:schemeClr>
                </a:solidFill>
                <a:latin typeface="Gibson" panose="02000000000000000000" pitchFamily="2" charset="77"/>
              </a:rPr>
              <a:t>NRCan</a:t>
            </a:r>
            <a:r>
              <a:rPr lang="en-US" sz="2000" dirty="0">
                <a:solidFill>
                  <a:schemeClr val="accent1">
                    <a:lumMod val="50000"/>
                  </a:schemeClr>
                </a:solidFill>
                <a:latin typeface="Gibson" panose="02000000000000000000" pitchFamily="2" charset="77"/>
              </a:rPr>
              <a:t> residential archetype buildings at all step levels of National Energy Code. Report on the range of material emissions outcomes and the relationship to operational emissions. First step to inclusion of material emissions in National Building Code</a:t>
            </a:r>
          </a:p>
        </p:txBody>
      </p:sp>
      <p:pic>
        <p:nvPicPr>
          <p:cNvPr id="3" name="Picture 2">
            <a:extLst>
              <a:ext uri="{FF2B5EF4-FFF2-40B4-BE49-F238E27FC236}">
                <a16:creationId xmlns:a16="http://schemas.microsoft.com/office/drawing/2014/main" id="{278A150B-518D-5944-8A85-3013C16722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954"/>
          <a:stretch/>
        </p:blipFill>
        <p:spPr>
          <a:xfrm>
            <a:off x="4661461" y="2079118"/>
            <a:ext cx="7029593" cy="786205"/>
          </a:xfrm>
          <a:prstGeom prst="rect">
            <a:avLst/>
          </a:prstGeom>
          <a:ln>
            <a:solidFill>
              <a:schemeClr val="tx1"/>
            </a:solidFill>
          </a:ln>
        </p:spPr>
      </p:pic>
      <p:pic>
        <p:nvPicPr>
          <p:cNvPr id="4" name="Picture 3">
            <a:extLst>
              <a:ext uri="{FF2B5EF4-FFF2-40B4-BE49-F238E27FC236}">
                <a16:creationId xmlns:a16="http://schemas.microsoft.com/office/drawing/2014/main" id="{C7395D02-6942-5745-B3C4-E73B06DE7D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7661" y="3306353"/>
            <a:ext cx="6105759" cy="886121"/>
          </a:xfrm>
          <a:prstGeom prst="rect">
            <a:avLst/>
          </a:prstGeom>
        </p:spPr>
      </p:pic>
      <p:pic>
        <p:nvPicPr>
          <p:cNvPr id="5" name="Picture 4">
            <a:extLst>
              <a:ext uri="{FF2B5EF4-FFF2-40B4-BE49-F238E27FC236}">
                <a16:creationId xmlns:a16="http://schemas.microsoft.com/office/drawing/2014/main" id="{3963FA15-B9FC-4743-956E-ED2041FF3D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1461" y="4778882"/>
            <a:ext cx="6940683" cy="786205"/>
          </a:xfrm>
          <a:prstGeom prst="rect">
            <a:avLst/>
          </a:prstGeom>
        </p:spPr>
      </p:pic>
      <p:sp>
        <p:nvSpPr>
          <p:cNvPr id="6" name="TextBox 5">
            <a:extLst>
              <a:ext uri="{FF2B5EF4-FFF2-40B4-BE49-F238E27FC236}">
                <a16:creationId xmlns:a16="http://schemas.microsoft.com/office/drawing/2014/main" id="{A6BFA13A-6CE2-B242-B947-EC3FDC65F3B4}"/>
              </a:ext>
            </a:extLst>
          </p:cNvPr>
          <p:cNvSpPr txBox="1"/>
          <p:nvPr/>
        </p:nvSpPr>
        <p:spPr>
          <a:xfrm>
            <a:off x="79682" y="1177753"/>
            <a:ext cx="2186467" cy="461665"/>
          </a:xfrm>
          <a:prstGeom prst="rect">
            <a:avLst/>
          </a:prstGeom>
          <a:noFill/>
        </p:spPr>
        <p:txBody>
          <a:bodyPr wrap="square" rtlCol="0">
            <a:spAutoFit/>
          </a:bodyPr>
          <a:lstStyle/>
          <a:p>
            <a:r>
              <a:rPr lang="en-US" sz="2400" b="1" dirty="0">
                <a:solidFill>
                  <a:srgbClr val="1B3C56"/>
                </a:solidFill>
                <a:latin typeface="Gibson" panose="02000000000000000000" pitchFamily="2" charset="77"/>
              </a:rPr>
              <a:t>2021</a:t>
            </a:r>
          </a:p>
        </p:txBody>
      </p:sp>
      <p:pic>
        <p:nvPicPr>
          <p:cNvPr id="7" name="Picture 6" descr="A picture containing text&#10;&#10;Description automatically generated">
            <a:extLst>
              <a:ext uri="{FF2B5EF4-FFF2-40B4-BE49-F238E27FC236}">
                <a16:creationId xmlns:a16="http://schemas.microsoft.com/office/drawing/2014/main" id="{0F46D90E-CF96-DB40-9B80-42A2C60982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82" y="113140"/>
            <a:ext cx="1641024" cy="820512"/>
          </a:xfrm>
          <a:prstGeom prst="rect">
            <a:avLst/>
          </a:prstGeom>
        </p:spPr>
      </p:pic>
    </p:spTree>
    <p:extLst>
      <p:ext uri="{BB962C8B-B14F-4D97-AF65-F5344CB8AC3E}">
        <p14:creationId xmlns:p14="http://schemas.microsoft.com/office/powerpoint/2010/main" val="2588427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4701</TotalTime>
  <Words>410</Words>
  <Application>Microsoft Macintosh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Gibson</vt:lpstr>
      <vt:lpstr>Gibson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Magwood</dc:creator>
  <cp:lastModifiedBy>Chris Magwood</cp:lastModifiedBy>
  <cp:revision>47</cp:revision>
  <dcterms:created xsi:type="dcterms:W3CDTF">2021-01-27T17:04:59Z</dcterms:created>
  <dcterms:modified xsi:type="dcterms:W3CDTF">2021-02-11T16:33:15Z</dcterms:modified>
</cp:coreProperties>
</file>